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57" r:id="rId6"/>
    <p:sldId id="280" r:id="rId7"/>
    <p:sldId id="281" r:id="rId8"/>
    <p:sldId id="286" r:id="rId9"/>
    <p:sldId id="282" r:id="rId10"/>
    <p:sldId id="283" r:id="rId11"/>
    <p:sldId id="284" r:id="rId12"/>
    <p:sldId id="285"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660"/>
  </p:normalViewPr>
  <p:slideViewPr>
    <p:cSldViewPr snapToGrid="0">
      <p:cViewPr varScale="1">
        <p:scale>
          <a:sx n="115" d="100"/>
          <a:sy n="115"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A3E031-87E2-4D89-9DF0-393E30465828}"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187382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A3E031-87E2-4D89-9DF0-393E30465828}"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176840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A3E031-87E2-4D89-9DF0-393E30465828}"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128897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A3E031-87E2-4D89-9DF0-393E30465828}"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39012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47A3E031-87E2-4D89-9DF0-393E30465828}"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54978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A3E031-87E2-4D89-9DF0-393E30465828}" type="datetimeFigureOut">
              <a:rPr lang="it-IT" smtClean="0"/>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31827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A3E031-87E2-4D89-9DF0-393E30465828}" type="datetimeFigureOut">
              <a:rPr lang="it-IT" smtClean="0"/>
              <a:t>23/11/2022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412541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7A3E031-87E2-4D89-9DF0-393E30465828}" type="datetimeFigureOut">
              <a:rPr lang="it-IT" smtClean="0"/>
              <a:t>23/11/2022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348330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A3E031-87E2-4D89-9DF0-393E30465828}" type="datetimeFigureOut">
              <a:rPr lang="it-IT" smtClean="0"/>
              <a:t>23/11/2022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13359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47A3E031-87E2-4D89-9DF0-393E30465828}" type="datetimeFigureOut">
              <a:rPr lang="it-IT" smtClean="0"/>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229404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47A3E031-87E2-4D89-9DF0-393E30465828}" type="datetimeFigureOut">
              <a:rPr lang="it-IT" smtClean="0"/>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22311F-E9B0-4B72-9EFE-06EF6B9829E0}" type="slidenum">
              <a:rPr lang="it-IT" smtClean="0"/>
              <a:t>‹N›</a:t>
            </a:fld>
            <a:endParaRPr lang="it-IT"/>
          </a:p>
        </p:txBody>
      </p:sp>
    </p:spTree>
    <p:extLst>
      <p:ext uri="{BB962C8B-B14F-4D97-AF65-F5344CB8AC3E}">
        <p14:creationId xmlns:p14="http://schemas.microsoft.com/office/powerpoint/2010/main" val="106912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3E031-87E2-4D89-9DF0-393E30465828}" type="datetimeFigureOut">
              <a:rPr lang="it-IT" smtClean="0"/>
              <a:t>23/11/2022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2311F-E9B0-4B72-9EFE-06EF6B9829E0}" type="slidenum">
              <a:rPr lang="it-IT" smtClean="0"/>
              <a:t>‹N›</a:t>
            </a:fld>
            <a:endParaRPr lang="it-IT"/>
          </a:p>
        </p:txBody>
      </p:sp>
    </p:spTree>
    <p:extLst>
      <p:ext uri="{BB962C8B-B14F-4D97-AF65-F5344CB8AC3E}">
        <p14:creationId xmlns:p14="http://schemas.microsoft.com/office/powerpoint/2010/main" val="162371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ALUTO DEL DIRETTORE GENERALE USR CAMPANIA A.S. 2019/2020 | Circolo  Didattico Monte di Procida"/>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5" name="Immagine 4" descr="SALUTO DEL DIRETTORE GENERALE USR CAMPANIA A.S. 2019/2020 | Circolo  Didattico Monte di Procida"/>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5434149" cy="1283970"/>
          </a:xfrm>
          <a:prstGeom prst="rect">
            <a:avLst/>
          </a:prstGeom>
          <a:noFill/>
          <a:ln>
            <a:noFill/>
          </a:ln>
        </p:spPr>
      </p:pic>
      <p:pic>
        <p:nvPicPr>
          <p:cNvPr id="6" name="Immagine 5" descr="L'USR Campania pubblica le disponibilità per materia e provicia residue per  la chiamata veloce. — Scarpellino.com"/>
          <p:cNvPicPr/>
          <p:nvPr/>
        </p:nvPicPr>
        <p:blipFill>
          <a:blip r:embed="rId3">
            <a:extLst>
              <a:ext uri="{28A0092B-C50C-407E-A947-70E740481C1C}">
                <a14:useLocalDpi xmlns:a14="http://schemas.microsoft.com/office/drawing/2010/main" val="0"/>
              </a:ext>
            </a:extLst>
          </a:blip>
          <a:srcRect/>
          <a:stretch>
            <a:fillRect/>
          </a:stretch>
        </p:blipFill>
        <p:spPr bwMode="auto">
          <a:xfrm>
            <a:off x="6272349" y="365125"/>
            <a:ext cx="4961707" cy="1322184"/>
          </a:xfrm>
          <a:prstGeom prst="rect">
            <a:avLst/>
          </a:prstGeom>
          <a:noFill/>
          <a:ln>
            <a:noFill/>
          </a:ln>
        </p:spPr>
      </p:pic>
      <p:pic>
        <p:nvPicPr>
          <p:cNvPr id="7" name="Segnaposto contenuto 6" descr="Dispersione scolastica in adolescenza: i progetti di prevenzione"/>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992109"/>
            <a:ext cx="3141617" cy="1752577"/>
          </a:xfrm>
          <a:prstGeom prst="rect">
            <a:avLst/>
          </a:prstGeom>
          <a:noFill/>
          <a:ln>
            <a:noFill/>
          </a:ln>
        </p:spPr>
      </p:pic>
      <p:sp>
        <p:nvSpPr>
          <p:cNvPr id="8" name="Rettangolo 7"/>
          <p:cNvSpPr/>
          <p:nvPr/>
        </p:nvSpPr>
        <p:spPr>
          <a:xfrm>
            <a:off x="4502331" y="1992109"/>
            <a:ext cx="6731725" cy="2862322"/>
          </a:xfrm>
          <a:prstGeom prst="rect">
            <a:avLst/>
          </a:prstGeom>
        </p:spPr>
        <p:txBody>
          <a:bodyPr wrap="square">
            <a:spAutoFit/>
          </a:bodyPr>
          <a:lstStyle/>
          <a:p>
            <a:r>
              <a:rPr lang="it-IT" sz="3600" dirty="0" smtClean="0">
                <a:solidFill>
                  <a:schemeClr val="accent5">
                    <a:lumMod val="75000"/>
                  </a:schemeClr>
                </a:solidFill>
              </a:rPr>
              <a:t>DISPERSIONE SCOLASTICA</a:t>
            </a:r>
          </a:p>
          <a:p>
            <a:endParaRPr lang="it-IT" sz="3600" dirty="0">
              <a:solidFill>
                <a:schemeClr val="accent5">
                  <a:lumMod val="75000"/>
                </a:schemeClr>
              </a:solidFill>
            </a:endParaRPr>
          </a:p>
          <a:p>
            <a:r>
              <a:rPr lang="it-IT" sz="3600" dirty="0" smtClean="0">
                <a:solidFill>
                  <a:schemeClr val="accent5">
                    <a:lumMod val="75000"/>
                  </a:schemeClr>
                </a:solidFill>
              </a:rPr>
              <a:t>COME </a:t>
            </a:r>
            <a:r>
              <a:rPr lang="it-IT" sz="3600" dirty="0">
                <a:solidFill>
                  <a:schemeClr val="accent5">
                    <a:lumMod val="75000"/>
                  </a:schemeClr>
                </a:solidFill>
              </a:rPr>
              <a:t>SEGNALARE GLI ALUNNI INDEMPIENTI ALL’OBBLIGO SCOLASTICO</a:t>
            </a:r>
          </a:p>
        </p:txBody>
      </p:sp>
    </p:spTree>
    <p:extLst>
      <p:ext uri="{BB962C8B-B14F-4D97-AF65-F5344CB8AC3E}">
        <p14:creationId xmlns:p14="http://schemas.microsoft.com/office/powerpoint/2010/main" val="411526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NRR: Le 10 guide del Governo per ottenere i fondi europ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984" y="604516"/>
            <a:ext cx="9363919" cy="561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0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30147" y="412790"/>
            <a:ext cx="10280110" cy="5262979"/>
          </a:xfrm>
          <a:prstGeom prst="rect">
            <a:avLst/>
          </a:prstGeom>
        </p:spPr>
        <p:txBody>
          <a:bodyPr wrap="square">
            <a:spAutoFit/>
          </a:bodyPr>
          <a:lstStyle/>
          <a:p>
            <a:pPr algn="just"/>
            <a:r>
              <a:rPr lang="it-IT" sz="2800" dirty="0" smtClean="0">
                <a:solidFill>
                  <a:srgbClr val="44536A"/>
                </a:solidFill>
                <a:latin typeface="+mj-lt"/>
              </a:rPr>
              <a:t>Il PNRR (Missione 4 e 5), </a:t>
            </a:r>
            <a:r>
              <a:rPr lang="it-IT" sz="2800" dirty="0">
                <a:solidFill>
                  <a:srgbClr val="44536A"/>
                </a:solidFill>
                <a:latin typeface="+mj-lt"/>
              </a:rPr>
              <a:t>al fine di contrastare la povertà educativa delle Regioni del </a:t>
            </a:r>
            <a:r>
              <a:rPr lang="it-IT" sz="2800" dirty="0" smtClean="0">
                <a:solidFill>
                  <a:srgbClr val="44536A"/>
                </a:solidFill>
                <a:latin typeface="+mj-lt"/>
              </a:rPr>
              <a:t>Sud, favorire la coesione territoriale” e contrastare la dispersione scolastica  ha previsto:</a:t>
            </a:r>
          </a:p>
          <a:p>
            <a:pPr marL="457200" indent="-457200" algn="just">
              <a:buFontTx/>
              <a:buChar char="-"/>
            </a:pPr>
            <a:r>
              <a:rPr lang="it-IT" sz="2800" dirty="0" smtClean="0">
                <a:solidFill>
                  <a:srgbClr val="44536A"/>
                </a:solidFill>
                <a:latin typeface="+mj-lt"/>
              </a:rPr>
              <a:t>Il potenziamento dei servizi socioeducativi e assistenziali nella fascia 0- 6 anni;  </a:t>
            </a:r>
          </a:p>
          <a:p>
            <a:pPr marL="457200" indent="-457200" algn="just">
              <a:buFontTx/>
              <a:buChar char="-"/>
            </a:pPr>
            <a:r>
              <a:rPr lang="it-IT" sz="2800" dirty="0" smtClean="0">
                <a:solidFill>
                  <a:srgbClr val="44536A"/>
                </a:solidFill>
                <a:latin typeface="+mj-lt"/>
              </a:rPr>
              <a:t>Il miglioramento dell’offerta educativa nella fascia 5-10 e11-17.</a:t>
            </a:r>
            <a:r>
              <a:rPr lang="it-IT" sz="2800" dirty="0">
                <a:solidFill>
                  <a:srgbClr val="44536A"/>
                </a:solidFill>
                <a:latin typeface="+mj-lt"/>
              </a:rPr>
              <a:t> </a:t>
            </a:r>
            <a:endParaRPr lang="it-IT" sz="2800" dirty="0" smtClean="0">
              <a:solidFill>
                <a:srgbClr val="44536A"/>
              </a:solidFill>
              <a:latin typeface="+mj-lt"/>
            </a:endParaRPr>
          </a:p>
          <a:p>
            <a:pPr algn="just"/>
            <a:r>
              <a:rPr lang="it-IT" sz="2800" dirty="0" smtClean="0">
                <a:solidFill>
                  <a:srgbClr val="44536A"/>
                </a:solidFill>
                <a:latin typeface="+mj-lt"/>
              </a:rPr>
              <a:t>In particolare, l’Investimento1.4, si prefigge lo scopo di ridurre i divari territoriali nelle scuole secondarie di primo e di secondo grado e contrastare, </a:t>
            </a:r>
            <a:r>
              <a:rPr lang="it-IT" sz="2800" dirty="0">
                <a:solidFill>
                  <a:srgbClr val="44536A"/>
                </a:solidFill>
                <a:latin typeface="+mj-lt"/>
              </a:rPr>
              <a:t>in modo </a:t>
            </a:r>
            <a:r>
              <a:rPr lang="it-IT" sz="2800" dirty="0" smtClean="0">
                <a:solidFill>
                  <a:srgbClr val="44536A"/>
                </a:solidFill>
                <a:latin typeface="+mj-lt"/>
              </a:rPr>
              <a:t>strutturale, </a:t>
            </a:r>
            <a:r>
              <a:rPr lang="it-IT" sz="2800" dirty="0">
                <a:solidFill>
                  <a:srgbClr val="44536A"/>
                </a:solidFill>
                <a:latin typeface="+mj-lt"/>
              </a:rPr>
              <a:t>l’abbandono </a:t>
            </a:r>
            <a:r>
              <a:rPr lang="it-IT" sz="2800" dirty="0" smtClean="0">
                <a:solidFill>
                  <a:srgbClr val="44536A"/>
                </a:solidFill>
                <a:latin typeface="+mj-lt"/>
              </a:rPr>
              <a:t>scolastico attraverso il consolidamento e la generalizzazione delle prove PISA/INVALSI</a:t>
            </a:r>
            <a:r>
              <a:rPr lang="it-IT" sz="2800" dirty="0">
                <a:solidFill>
                  <a:srgbClr val="44536A"/>
                </a:solidFill>
                <a:latin typeface="+mj-lt"/>
              </a:rPr>
              <a:t> </a:t>
            </a:r>
            <a:r>
              <a:rPr lang="it-IT" sz="2800" dirty="0" smtClean="0">
                <a:solidFill>
                  <a:srgbClr val="44536A"/>
                </a:solidFill>
                <a:latin typeface="+mj-lt"/>
              </a:rPr>
              <a:t>e favorire il miglioramento del livello delle competenze di base (italiano, matematica e inglese), in particolare, nel Mezzogiorno. </a:t>
            </a:r>
            <a:r>
              <a:rPr lang="it-IT" sz="2800" dirty="0" smtClean="0">
                <a:solidFill>
                  <a:srgbClr val="888888"/>
                </a:solidFill>
                <a:latin typeface="+mj-lt"/>
              </a:rPr>
              <a:t> </a:t>
            </a:r>
            <a:endParaRPr lang="it-IT" sz="2800" dirty="0">
              <a:latin typeface="+mj-lt"/>
            </a:endParaRPr>
          </a:p>
        </p:txBody>
      </p:sp>
    </p:spTree>
    <p:extLst>
      <p:ext uri="{BB962C8B-B14F-4D97-AF65-F5344CB8AC3E}">
        <p14:creationId xmlns:p14="http://schemas.microsoft.com/office/powerpoint/2010/main" val="305195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s://www.puntosicuro.it/_resources/images/PNRR_INFOGRAFICA.JPG"/>
          <p:cNvPicPr/>
          <p:nvPr/>
        </p:nvPicPr>
        <p:blipFill>
          <a:blip r:embed="rId2">
            <a:extLst>
              <a:ext uri="{28A0092B-C50C-407E-A947-70E740481C1C}">
                <a14:useLocalDpi xmlns:a14="http://schemas.microsoft.com/office/drawing/2010/main" val="0"/>
              </a:ext>
            </a:extLst>
          </a:blip>
          <a:srcRect/>
          <a:stretch>
            <a:fillRect/>
          </a:stretch>
        </p:blipFill>
        <p:spPr bwMode="auto">
          <a:xfrm>
            <a:off x="1911533" y="881742"/>
            <a:ext cx="8321040" cy="4937760"/>
          </a:xfrm>
          <a:prstGeom prst="rect">
            <a:avLst/>
          </a:prstGeom>
          <a:noFill/>
          <a:ln>
            <a:noFill/>
          </a:ln>
        </p:spPr>
      </p:pic>
    </p:spTree>
    <p:extLst>
      <p:ext uri="{BB962C8B-B14F-4D97-AF65-F5344CB8AC3E}">
        <p14:creationId xmlns:p14="http://schemas.microsoft.com/office/powerpoint/2010/main" val="232920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chemeClr val="accent5">
                    <a:lumMod val="75000"/>
                  </a:schemeClr>
                </a:solidFill>
              </a:rPr>
              <a:t>Che cos’è la dispersione?           Come si contrasta?</a:t>
            </a:r>
            <a:endParaRPr lang="it-IT" sz="3600" b="1" dirty="0">
              <a:solidFill>
                <a:schemeClr val="accent5">
                  <a:lumMod val="75000"/>
                </a:schemeClr>
              </a:solidFill>
            </a:endParaRPr>
          </a:p>
        </p:txBody>
      </p:sp>
      <p:sp>
        <p:nvSpPr>
          <p:cNvPr id="3" name="Segnaposto contenuto 2"/>
          <p:cNvSpPr>
            <a:spLocks noGrp="1"/>
          </p:cNvSpPr>
          <p:nvPr>
            <p:ph sz="half" idx="1"/>
          </p:nvPr>
        </p:nvSpPr>
        <p:spPr/>
        <p:txBody>
          <a:bodyPr>
            <a:normAutofit/>
          </a:bodyPr>
          <a:lstStyle/>
          <a:p>
            <a:pPr marL="0" indent="0" algn="just">
              <a:buNone/>
            </a:pPr>
            <a:r>
              <a:rPr lang="it-IT" dirty="0" smtClean="0">
                <a:solidFill>
                  <a:schemeClr val="accent5">
                    <a:lumMod val="75000"/>
                  </a:schemeClr>
                </a:solidFill>
              </a:rPr>
              <a:t>E’ un fenomeno complesso che coinvolge diverse dimensioni della vita sociale di una persona di minore età e della comunità in cui vive. </a:t>
            </a:r>
          </a:p>
          <a:p>
            <a:pPr marL="0" indent="0" algn="just">
              <a:buNone/>
            </a:pPr>
            <a:r>
              <a:rPr lang="it-IT" dirty="0" smtClean="0">
                <a:solidFill>
                  <a:schemeClr val="accent5">
                    <a:lumMod val="75000"/>
                  </a:schemeClr>
                </a:solidFill>
              </a:rPr>
              <a:t>E’  riconducibile a disagi personali, familiari, situazioni di esclusione sociale e di povertà, difficoltà nell’apprendimento e disaffezione.  </a:t>
            </a:r>
            <a:endParaRPr lang="it-IT" dirty="0">
              <a:solidFill>
                <a:schemeClr val="accent5">
                  <a:lumMod val="75000"/>
                </a:schemeClr>
              </a:solidFill>
            </a:endParaRPr>
          </a:p>
        </p:txBody>
      </p:sp>
      <p:sp>
        <p:nvSpPr>
          <p:cNvPr id="4" name="Segnaposto contenuto 3"/>
          <p:cNvSpPr>
            <a:spLocks noGrp="1"/>
          </p:cNvSpPr>
          <p:nvPr>
            <p:ph sz="half" idx="2"/>
          </p:nvPr>
        </p:nvSpPr>
        <p:spPr/>
        <p:txBody>
          <a:bodyPr>
            <a:normAutofit/>
          </a:bodyPr>
          <a:lstStyle/>
          <a:p>
            <a:pPr marL="0" indent="0" algn="just">
              <a:buNone/>
            </a:pPr>
            <a:r>
              <a:rPr lang="it-IT" dirty="0" smtClean="0">
                <a:solidFill>
                  <a:schemeClr val="accent5">
                    <a:lumMod val="75000"/>
                  </a:schemeClr>
                </a:solidFill>
              </a:rPr>
              <a:t>Con politiche educative e sociali che devono dare risposte multidirezionali a tutela del minore e prevedere  interventi a sostegno delle famiglie</a:t>
            </a:r>
            <a:r>
              <a:rPr lang="it-IT" dirty="0">
                <a:solidFill>
                  <a:schemeClr val="accent5">
                    <a:lumMod val="75000"/>
                  </a:schemeClr>
                </a:solidFill>
              </a:rPr>
              <a:t>.</a:t>
            </a:r>
          </a:p>
          <a:p>
            <a:pPr marL="0" indent="0" algn="just">
              <a:buNone/>
            </a:pPr>
            <a:r>
              <a:rPr lang="it-IT" dirty="0" smtClean="0">
                <a:solidFill>
                  <a:schemeClr val="accent5">
                    <a:lumMod val="75000"/>
                  </a:schemeClr>
                </a:solidFill>
              </a:rPr>
              <a:t>Con la sinergia tra tutti i soggetti coinvolti: USR, Procura presso il Tribunale per i minorenni, Comune di Napoli, Prefettura</a:t>
            </a:r>
            <a:r>
              <a:rPr lang="it-IT" dirty="0">
                <a:solidFill>
                  <a:schemeClr val="accent5">
                    <a:lumMod val="75000"/>
                  </a:schemeClr>
                </a:solidFill>
              </a:rPr>
              <a:t>.</a:t>
            </a:r>
          </a:p>
        </p:txBody>
      </p:sp>
    </p:spTree>
    <p:extLst>
      <p:ext uri="{BB962C8B-B14F-4D97-AF65-F5344CB8AC3E}">
        <p14:creationId xmlns:p14="http://schemas.microsoft.com/office/powerpoint/2010/main" val="11326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5">
                    <a:lumMod val="75000"/>
                  </a:schemeClr>
                </a:solidFill>
              </a:rPr>
              <a:t>L’integrazione di ruoli e competenze</a:t>
            </a:r>
          </a:p>
        </p:txBody>
      </p:sp>
      <p:sp>
        <p:nvSpPr>
          <p:cNvPr id="3" name="Segnaposto contenuto 2"/>
          <p:cNvSpPr>
            <a:spLocks noGrp="1"/>
          </p:cNvSpPr>
          <p:nvPr>
            <p:ph idx="1"/>
          </p:nvPr>
        </p:nvSpPr>
        <p:spPr/>
        <p:txBody>
          <a:bodyPr/>
          <a:lstStyle/>
          <a:p>
            <a:pPr marL="0" indent="0">
              <a:buNone/>
            </a:pPr>
            <a:endParaRPr lang="it-IT" dirty="0"/>
          </a:p>
          <a:p>
            <a:pPr algn="just"/>
            <a:r>
              <a:rPr lang="it-IT" dirty="0">
                <a:solidFill>
                  <a:schemeClr val="accent5">
                    <a:lumMod val="75000"/>
                  </a:schemeClr>
                </a:solidFill>
              </a:rPr>
              <a:t>Scuole</a:t>
            </a:r>
          </a:p>
          <a:p>
            <a:pPr algn="just"/>
            <a:r>
              <a:rPr lang="it-IT" dirty="0" smtClean="0">
                <a:solidFill>
                  <a:schemeClr val="accent5">
                    <a:lumMod val="75000"/>
                  </a:schemeClr>
                </a:solidFill>
              </a:rPr>
              <a:t>Comune </a:t>
            </a:r>
            <a:r>
              <a:rPr lang="it-IT" dirty="0">
                <a:solidFill>
                  <a:schemeClr val="accent5">
                    <a:lumMod val="75000"/>
                  </a:schemeClr>
                </a:solidFill>
              </a:rPr>
              <a:t>e servizi sociali</a:t>
            </a:r>
          </a:p>
          <a:p>
            <a:pPr algn="just"/>
            <a:r>
              <a:rPr lang="it-IT" dirty="0" smtClean="0">
                <a:solidFill>
                  <a:schemeClr val="accent5">
                    <a:lumMod val="75000"/>
                  </a:schemeClr>
                </a:solidFill>
              </a:rPr>
              <a:t>Procura </a:t>
            </a:r>
            <a:r>
              <a:rPr lang="it-IT" dirty="0">
                <a:solidFill>
                  <a:schemeClr val="accent5">
                    <a:lumMod val="75000"/>
                  </a:schemeClr>
                </a:solidFill>
              </a:rPr>
              <a:t>presso il tribunale dei minorenni</a:t>
            </a:r>
          </a:p>
          <a:p>
            <a:pPr marL="0" indent="0" algn="just">
              <a:buNone/>
            </a:pPr>
            <a:r>
              <a:rPr lang="it-IT" dirty="0" smtClean="0">
                <a:solidFill>
                  <a:schemeClr val="accent5">
                    <a:lumMod val="75000"/>
                  </a:schemeClr>
                </a:solidFill>
              </a:rPr>
              <a:t>Un </a:t>
            </a:r>
            <a:r>
              <a:rPr lang="it-IT" dirty="0">
                <a:solidFill>
                  <a:schemeClr val="accent5">
                    <a:lumMod val="75000"/>
                  </a:schemeClr>
                </a:solidFill>
              </a:rPr>
              <a:t>elemento da non sottovalutare: </a:t>
            </a:r>
            <a:r>
              <a:rPr lang="it-IT" u="sng" dirty="0">
                <a:solidFill>
                  <a:schemeClr val="accent5">
                    <a:lumMod val="75000"/>
                  </a:schemeClr>
                </a:solidFill>
              </a:rPr>
              <a:t>i minori poco scolarizzati sono a forte rischio di devianza e di reclutamento nelle organizzazioni criminali</a:t>
            </a:r>
            <a:r>
              <a:rPr lang="it-IT" dirty="0">
                <a:solidFill>
                  <a:schemeClr val="accent5">
                    <a:lumMod val="75000"/>
                  </a:schemeClr>
                </a:solidFill>
              </a:rPr>
              <a:t>.</a:t>
            </a:r>
          </a:p>
          <a:p>
            <a:pPr algn="just"/>
            <a:r>
              <a:rPr lang="it-IT" dirty="0" smtClean="0">
                <a:solidFill>
                  <a:schemeClr val="accent5">
                    <a:lumMod val="75000"/>
                  </a:schemeClr>
                </a:solidFill>
              </a:rPr>
              <a:t>L’importanza </a:t>
            </a:r>
            <a:r>
              <a:rPr lang="it-IT" dirty="0">
                <a:solidFill>
                  <a:schemeClr val="accent5">
                    <a:lumMod val="75000"/>
                  </a:schemeClr>
                </a:solidFill>
              </a:rPr>
              <a:t>delle tutela delle persone di minore età.</a:t>
            </a:r>
          </a:p>
          <a:p>
            <a:pPr marL="0" indent="0">
              <a:buNone/>
            </a:pPr>
            <a:endParaRPr lang="it-IT" dirty="0"/>
          </a:p>
        </p:txBody>
      </p:sp>
    </p:spTree>
    <p:extLst>
      <p:ext uri="{BB962C8B-B14F-4D97-AF65-F5344CB8AC3E}">
        <p14:creationId xmlns:p14="http://schemas.microsoft.com/office/powerpoint/2010/main" val="409795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solidFill>
                  <a:schemeClr val="accent5">
                    <a:lumMod val="75000"/>
                  </a:schemeClr>
                </a:solidFill>
              </a:rPr>
              <a:t>La sinergia e la collaborazione </a:t>
            </a:r>
            <a:r>
              <a:rPr lang="it-IT" sz="3200" b="1" dirty="0" smtClean="0">
                <a:solidFill>
                  <a:schemeClr val="accent5">
                    <a:lumMod val="75000"/>
                  </a:schemeClr>
                </a:solidFill>
              </a:rPr>
              <a:t>inter istituzionale:  </a:t>
            </a:r>
            <a:br>
              <a:rPr lang="it-IT" sz="3200" b="1" dirty="0" smtClean="0">
                <a:solidFill>
                  <a:schemeClr val="accent5">
                    <a:lumMod val="75000"/>
                  </a:schemeClr>
                </a:solidFill>
              </a:rPr>
            </a:br>
            <a:r>
              <a:rPr lang="it-IT" sz="3200" b="1" dirty="0" smtClean="0">
                <a:solidFill>
                  <a:schemeClr val="accent5">
                    <a:lumMod val="75000"/>
                  </a:schemeClr>
                </a:solidFill>
              </a:rPr>
              <a:t>integrazione </a:t>
            </a:r>
            <a:r>
              <a:rPr lang="it-IT" sz="3200" b="1" dirty="0">
                <a:solidFill>
                  <a:schemeClr val="accent5">
                    <a:lumMod val="75000"/>
                  </a:schemeClr>
                </a:solidFill>
              </a:rPr>
              <a:t>tra scuola ed extra </a:t>
            </a:r>
            <a:r>
              <a:rPr lang="it-IT" sz="3200" b="1" dirty="0" smtClean="0">
                <a:solidFill>
                  <a:schemeClr val="accent5">
                    <a:lumMod val="75000"/>
                  </a:schemeClr>
                </a:solidFill>
              </a:rPr>
              <a:t>scuola</a:t>
            </a:r>
            <a:endParaRPr lang="it-IT" sz="3200" b="1" dirty="0">
              <a:solidFill>
                <a:schemeClr val="accent5">
                  <a:lumMod val="75000"/>
                </a:schemeClr>
              </a:solidFill>
            </a:endParaRPr>
          </a:p>
        </p:txBody>
      </p:sp>
      <p:sp>
        <p:nvSpPr>
          <p:cNvPr id="3" name="Segnaposto contenuto 2"/>
          <p:cNvSpPr>
            <a:spLocks noGrp="1"/>
          </p:cNvSpPr>
          <p:nvPr>
            <p:ph idx="1"/>
          </p:nvPr>
        </p:nvSpPr>
        <p:spPr/>
        <p:txBody>
          <a:bodyPr>
            <a:normAutofit/>
          </a:bodyPr>
          <a:lstStyle/>
          <a:p>
            <a:pPr marL="0" indent="0" algn="just">
              <a:buNone/>
            </a:pPr>
            <a:r>
              <a:rPr lang="it-IT" dirty="0" smtClean="0"/>
              <a:t>                  </a:t>
            </a:r>
            <a:r>
              <a:rPr lang="it-IT" dirty="0" smtClean="0">
                <a:solidFill>
                  <a:schemeClr val="accent5">
                    <a:lumMod val="75000"/>
                  </a:schemeClr>
                </a:solidFill>
              </a:rPr>
              <a:t>La </a:t>
            </a:r>
            <a:r>
              <a:rPr lang="it-IT" dirty="0">
                <a:solidFill>
                  <a:schemeClr val="accent5">
                    <a:lumMod val="75000"/>
                  </a:schemeClr>
                </a:solidFill>
              </a:rPr>
              <a:t>dispersione, l’abbandono e l’insuccesso non nascono </a:t>
            </a:r>
            <a:r>
              <a:rPr lang="it-IT" dirty="0" smtClean="0">
                <a:solidFill>
                  <a:schemeClr val="accent5">
                    <a:lumMod val="75000"/>
                  </a:schemeClr>
                </a:solidFill>
              </a:rPr>
              <a:t>solo</a:t>
            </a:r>
          </a:p>
          <a:p>
            <a:pPr marL="0" indent="0" algn="just">
              <a:buNone/>
            </a:pPr>
            <a:r>
              <a:rPr lang="it-IT" dirty="0" smtClean="0">
                <a:solidFill>
                  <a:schemeClr val="accent5">
                    <a:lumMod val="75000"/>
                  </a:schemeClr>
                </a:solidFill>
              </a:rPr>
              <a:t> </a:t>
            </a:r>
            <a:r>
              <a:rPr lang="it-IT" dirty="0">
                <a:solidFill>
                  <a:schemeClr val="accent5">
                    <a:lumMod val="75000"/>
                  </a:schemeClr>
                </a:solidFill>
              </a:rPr>
              <a:t>nella </a:t>
            </a:r>
            <a:r>
              <a:rPr lang="it-IT" dirty="0" smtClean="0">
                <a:solidFill>
                  <a:schemeClr val="accent5">
                    <a:lumMod val="75000"/>
                  </a:schemeClr>
                </a:solidFill>
              </a:rPr>
              <a:t>scuola. </a:t>
            </a:r>
          </a:p>
          <a:p>
            <a:pPr marL="0" indent="0" algn="just">
              <a:buNone/>
            </a:pPr>
            <a:r>
              <a:rPr lang="it-IT" dirty="0" smtClean="0">
                <a:solidFill>
                  <a:schemeClr val="accent5">
                    <a:lumMod val="75000"/>
                  </a:schemeClr>
                </a:solidFill>
              </a:rPr>
              <a:t>                  Occorre </a:t>
            </a:r>
            <a:r>
              <a:rPr lang="it-IT" dirty="0">
                <a:solidFill>
                  <a:schemeClr val="accent5">
                    <a:lumMod val="75000"/>
                  </a:schemeClr>
                </a:solidFill>
              </a:rPr>
              <a:t>agire nei contesti e, quindi, anche fuori dalla scuola</a:t>
            </a:r>
            <a:r>
              <a:rPr lang="it-IT" dirty="0" smtClean="0">
                <a:solidFill>
                  <a:schemeClr val="accent5">
                    <a:lumMod val="75000"/>
                  </a:schemeClr>
                </a:solidFill>
              </a:rPr>
              <a:t>.</a:t>
            </a:r>
          </a:p>
          <a:p>
            <a:pPr marL="0" indent="0" algn="just">
              <a:buNone/>
            </a:pPr>
            <a:r>
              <a:rPr lang="it-IT" dirty="0" smtClean="0">
                <a:solidFill>
                  <a:schemeClr val="accent5">
                    <a:lumMod val="75000"/>
                  </a:schemeClr>
                </a:solidFill>
              </a:rPr>
              <a:t>                 La </a:t>
            </a:r>
            <a:r>
              <a:rPr lang="it-IT" dirty="0">
                <a:solidFill>
                  <a:schemeClr val="accent5">
                    <a:lumMod val="75000"/>
                  </a:schemeClr>
                </a:solidFill>
              </a:rPr>
              <a:t>scuola osservatorio privilegiato ma non </a:t>
            </a:r>
            <a:r>
              <a:rPr lang="it-IT" dirty="0" smtClean="0">
                <a:solidFill>
                  <a:schemeClr val="accent5">
                    <a:lumMod val="75000"/>
                  </a:schemeClr>
                </a:solidFill>
              </a:rPr>
              <a:t>unico.  </a:t>
            </a:r>
          </a:p>
          <a:p>
            <a:pPr marL="0" indent="0">
              <a:buNone/>
            </a:pPr>
            <a:endParaRPr lang="it-IT" dirty="0" smtClean="0">
              <a:solidFill>
                <a:schemeClr val="accent5">
                  <a:lumMod val="75000"/>
                </a:schemeClr>
              </a:solidFill>
            </a:endParaRPr>
          </a:p>
          <a:p>
            <a:pPr marL="0" indent="0" algn="just">
              <a:buNone/>
            </a:pPr>
            <a:r>
              <a:rPr lang="it-IT" dirty="0" smtClean="0">
                <a:solidFill>
                  <a:schemeClr val="accent5">
                    <a:lumMod val="75000"/>
                  </a:schemeClr>
                </a:solidFill>
              </a:rPr>
              <a:t>                 Stretta collaborazione tra </a:t>
            </a:r>
            <a:r>
              <a:rPr lang="it-IT" dirty="0">
                <a:solidFill>
                  <a:schemeClr val="accent5">
                    <a:lumMod val="75000"/>
                  </a:schemeClr>
                </a:solidFill>
              </a:rPr>
              <a:t>tutti gli attori istituzionali, educativi e sociali coinvolti </a:t>
            </a:r>
            <a:r>
              <a:rPr lang="it-IT" dirty="0" smtClean="0">
                <a:solidFill>
                  <a:schemeClr val="accent5">
                    <a:lumMod val="75000"/>
                  </a:schemeClr>
                </a:solidFill>
              </a:rPr>
              <a:t>per </a:t>
            </a:r>
            <a:r>
              <a:rPr lang="it-IT" dirty="0">
                <a:solidFill>
                  <a:schemeClr val="accent5">
                    <a:lumMod val="75000"/>
                  </a:schemeClr>
                </a:solidFill>
              </a:rPr>
              <a:t>una rinnovata lotta alla </a:t>
            </a:r>
            <a:r>
              <a:rPr lang="it-IT" dirty="0" smtClean="0">
                <a:solidFill>
                  <a:schemeClr val="accent5">
                    <a:lumMod val="75000"/>
                  </a:schemeClr>
                </a:solidFill>
              </a:rPr>
              <a:t>dispersione, </a:t>
            </a:r>
            <a:r>
              <a:rPr lang="it-IT" dirty="0">
                <a:solidFill>
                  <a:schemeClr val="accent5">
                    <a:lumMod val="75000"/>
                  </a:schemeClr>
                </a:solidFill>
              </a:rPr>
              <a:t>esplicita e </a:t>
            </a:r>
            <a:r>
              <a:rPr lang="it-IT" dirty="0" smtClean="0">
                <a:solidFill>
                  <a:schemeClr val="accent5">
                    <a:lumMod val="75000"/>
                  </a:schemeClr>
                </a:solidFill>
              </a:rPr>
              <a:t>implicita, </a:t>
            </a:r>
            <a:r>
              <a:rPr lang="it-IT" dirty="0">
                <a:solidFill>
                  <a:schemeClr val="accent5">
                    <a:lumMod val="75000"/>
                  </a:schemeClr>
                </a:solidFill>
              </a:rPr>
              <a:t>attraverso la condivisione di finalità e  procedure, con uno sguardo ai contesti familiari, sociali e alle specificità </a:t>
            </a:r>
            <a:r>
              <a:rPr lang="it-IT" dirty="0" smtClean="0">
                <a:solidFill>
                  <a:schemeClr val="accent5">
                    <a:lumMod val="75000"/>
                  </a:schemeClr>
                </a:solidFill>
              </a:rPr>
              <a:t>territoriali. </a:t>
            </a:r>
            <a:endParaRPr lang="it-IT" dirty="0">
              <a:solidFill>
                <a:schemeClr val="accent5">
                  <a:lumMod val="75000"/>
                </a:schemeClr>
              </a:solidFill>
            </a:endParaRPr>
          </a:p>
        </p:txBody>
      </p:sp>
      <p:pic>
        <p:nvPicPr>
          <p:cNvPr id="4" name="Immagine 3" descr="Anno nuovo, scuola nuova | OrientePr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709" y="1855233"/>
            <a:ext cx="855345" cy="588010"/>
          </a:xfrm>
          <a:prstGeom prst="rect">
            <a:avLst/>
          </a:prstGeom>
          <a:noFill/>
          <a:ln>
            <a:noFill/>
          </a:ln>
        </p:spPr>
      </p:pic>
      <p:pic>
        <p:nvPicPr>
          <p:cNvPr id="6" name="Immagine 5" descr="Icona di contesto. illustrazione semplice dell'elemento. disegno di simbolo  del concetto di contesto. può essere utilizzato per web e mobile. | Vettore  Premi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406" y="2863170"/>
            <a:ext cx="988535" cy="916349"/>
          </a:xfrm>
          <a:prstGeom prst="rect">
            <a:avLst/>
          </a:prstGeom>
          <a:noFill/>
          <a:ln>
            <a:noFill/>
          </a:ln>
        </p:spPr>
      </p:pic>
      <p:pic>
        <p:nvPicPr>
          <p:cNvPr id="7" name="Immagine 6" descr="FAC SIMILE Dichiarazione di Collaborazione / Risorse utili / Attività /  Ufficio politiche giovanili - Comune di Trento - Trento Giovan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141" y="4215131"/>
            <a:ext cx="1066800" cy="592455"/>
          </a:xfrm>
          <a:prstGeom prst="rect">
            <a:avLst/>
          </a:prstGeom>
          <a:noFill/>
          <a:ln>
            <a:noFill/>
          </a:ln>
        </p:spPr>
      </p:pic>
    </p:spTree>
    <p:extLst>
      <p:ext uri="{BB962C8B-B14F-4D97-AF65-F5344CB8AC3E}">
        <p14:creationId xmlns:p14="http://schemas.microsoft.com/office/powerpoint/2010/main" val="350623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chemeClr val="accent5">
                    <a:lumMod val="75000"/>
                  </a:schemeClr>
                </a:solidFill>
              </a:rPr>
              <a:t/>
            </a:r>
            <a:br>
              <a:rPr lang="it-IT" b="1" dirty="0" smtClean="0">
                <a:solidFill>
                  <a:schemeClr val="accent5">
                    <a:lumMod val="75000"/>
                  </a:schemeClr>
                </a:solidFill>
              </a:rPr>
            </a:br>
            <a:r>
              <a:rPr lang="it-IT" b="1" dirty="0" smtClean="0">
                <a:solidFill>
                  <a:schemeClr val="accent5">
                    <a:lumMod val="75000"/>
                  </a:schemeClr>
                </a:solidFill>
              </a:rPr>
              <a:t>Prima </a:t>
            </a:r>
            <a:r>
              <a:rPr lang="it-IT" b="1" dirty="0">
                <a:solidFill>
                  <a:schemeClr val="accent5">
                    <a:lumMod val="75000"/>
                  </a:schemeClr>
                </a:solidFill>
              </a:rPr>
              <a:t>della </a:t>
            </a:r>
            <a:r>
              <a:rPr lang="it-IT" b="1" dirty="0" smtClean="0">
                <a:solidFill>
                  <a:schemeClr val="accent5">
                    <a:lumMod val="75000"/>
                  </a:schemeClr>
                </a:solidFill>
              </a:rPr>
              <a:t>segnalazione</a:t>
            </a:r>
            <a:r>
              <a:rPr lang="it-IT" dirty="0" smtClean="0">
                <a:solidFill>
                  <a:schemeClr val="accent5">
                    <a:lumMod val="75000"/>
                  </a:schemeClr>
                </a:solidFill>
              </a:rPr>
              <a:t/>
            </a:r>
            <a:br>
              <a:rPr lang="it-IT" dirty="0" smtClean="0">
                <a:solidFill>
                  <a:schemeClr val="accent5">
                    <a:lumMod val="75000"/>
                  </a:schemeClr>
                </a:solidFill>
              </a:rPr>
            </a:br>
            <a:r>
              <a:rPr lang="it-IT" dirty="0" smtClean="0"/>
              <a:t> </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endParaRPr lang="it-IT" dirty="0" smtClean="0"/>
          </a:p>
          <a:p>
            <a:pPr algn="just"/>
            <a:r>
              <a:rPr lang="it-IT" dirty="0" smtClean="0">
                <a:solidFill>
                  <a:schemeClr val="accent5">
                    <a:lumMod val="75000"/>
                  </a:schemeClr>
                </a:solidFill>
              </a:rPr>
              <a:t>LETTURA DEL DISAGIO E DEI SEGNALI PREDITTIVI</a:t>
            </a:r>
          </a:p>
          <a:p>
            <a:pPr marL="0" indent="0" algn="just">
              <a:buNone/>
            </a:pPr>
            <a:endParaRPr lang="it-IT" dirty="0">
              <a:solidFill>
                <a:schemeClr val="accent5">
                  <a:lumMod val="75000"/>
                </a:schemeClr>
              </a:solidFill>
            </a:endParaRPr>
          </a:p>
          <a:p>
            <a:pPr marL="0" indent="0" algn="just">
              <a:buNone/>
            </a:pPr>
            <a:r>
              <a:rPr lang="it-IT" b="1" u="sng" dirty="0" smtClean="0">
                <a:solidFill>
                  <a:schemeClr val="accent5">
                    <a:lumMod val="75000"/>
                  </a:schemeClr>
                </a:solidFill>
              </a:rPr>
              <a:t>AZIONI</a:t>
            </a:r>
          </a:p>
          <a:p>
            <a:pPr marL="0" indent="0" algn="just">
              <a:buNone/>
            </a:pPr>
            <a:endParaRPr lang="it-IT" b="1" u="sng" dirty="0" smtClean="0">
              <a:solidFill>
                <a:schemeClr val="accent5">
                  <a:lumMod val="75000"/>
                </a:schemeClr>
              </a:solidFill>
            </a:endParaRPr>
          </a:p>
          <a:p>
            <a:pPr algn="just"/>
            <a:r>
              <a:rPr lang="it-IT" dirty="0" smtClean="0">
                <a:solidFill>
                  <a:schemeClr val="accent5">
                    <a:lumMod val="75000"/>
                  </a:schemeClr>
                </a:solidFill>
              </a:rPr>
              <a:t>MONITORARE COSTANTEMENTE L’ANAGRAFE NAZIONALE STUDENTI</a:t>
            </a:r>
          </a:p>
          <a:p>
            <a:pPr algn="just"/>
            <a:r>
              <a:rPr lang="it-IT" dirty="0" smtClean="0">
                <a:solidFill>
                  <a:schemeClr val="accent5">
                    <a:lumMod val="75000"/>
                  </a:schemeClr>
                </a:solidFill>
              </a:rPr>
              <a:t>ORIENTAMENTO ATTIVO DAL PRIMO AL SECONDO CICLO CON INIZIATIVE SPECIFICHE DI MENTORING, COUNSELING</a:t>
            </a:r>
          </a:p>
          <a:p>
            <a:r>
              <a:rPr lang="it-IT" dirty="0" smtClean="0">
                <a:solidFill>
                  <a:schemeClr val="accent5">
                    <a:lumMod val="75000"/>
                  </a:schemeClr>
                </a:solidFill>
              </a:rPr>
              <a:t>REALIZZAZIONE DI UNA COMUNITA’ EDUCANTE ATTRAVERSO PATTI DI CORRESPONSABILITA’ CHE FAVORISCANO  IL COINVOLGIMENTO DI STUDENTI, FAMIGLIE, TERRITORIO</a:t>
            </a:r>
          </a:p>
          <a:p>
            <a:r>
              <a:rPr lang="it-IT" dirty="0" smtClean="0">
                <a:solidFill>
                  <a:schemeClr val="accent5">
                    <a:lumMod val="75000"/>
                  </a:schemeClr>
                </a:solidFill>
              </a:rPr>
              <a:t>TAVOLI DI OSSERVAZIONE PRESSO LE 10 MUNICIPALITA’ DEL COMUNE DI NAPOLI, ISTITUTI, PREFETTURA DI NAPOLI</a:t>
            </a:r>
          </a:p>
          <a:p>
            <a:r>
              <a:rPr lang="it-IT" dirty="0" smtClean="0">
                <a:solidFill>
                  <a:schemeClr val="accent5">
                    <a:lumMod val="75000"/>
                  </a:schemeClr>
                </a:solidFill>
              </a:rPr>
              <a:t>COLLABORAZIONE CON I PEDIATRI DEL TERRITORIO E STIPULA DI PROTOCOLLI.</a:t>
            </a:r>
          </a:p>
          <a:p>
            <a:endParaRPr lang="it-IT" dirty="0" smtClean="0"/>
          </a:p>
          <a:p>
            <a:endParaRPr lang="it-IT" dirty="0" smtClean="0"/>
          </a:p>
          <a:p>
            <a:endParaRPr lang="it-IT" dirty="0" smtClean="0"/>
          </a:p>
          <a:p>
            <a:endParaRPr lang="it-IT" dirty="0" smtClean="0"/>
          </a:p>
        </p:txBody>
      </p:sp>
    </p:spTree>
    <p:extLst>
      <p:ext uri="{BB962C8B-B14F-4D97-AF65-F5344CB8AC3E}">
        <p14:creationId xmlns:p14="http://schemas.microsoft.com/office/powerpoint/2010/main" val="361664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5029" y="816429"/>
            <a:ext cx="10374085" cy="5016758"/>
          </a:xfrm>
          <a:prstGeom prst="rect">
            <a:avLst/>
          </a:prstGeom>
        </p:spPr>
        <p:txBody>
          <a:bodyPr wrap="square">
            <a:spAutoFit/>
          </a:bodyPr>
          <a:lstStyle/>
          <a:p>
            <a:pPr algn="just"/>
            <a:r>
              <a:rPr lang="it-IT" sz="4000" dirty="0">
                <a:solidFill>
                  <a:schemeClr val="accent5">
                    <a:lumMod val="75000"/>
                  </a:schemeClr>
                </a:solidFill>
                <a:latin typeface="+mj-lt"/>
              </a:rPr>
              <a:t>«</a:t>
            </a:r>
            <a:r>
              <a:rPr lang="it-IT" sz="4000" dirty="0" smtClean="0">
                <a:solidFill>
                  <a:schemeClr val="accent5">
                    <a:lumMod val="75000"/>
                  </a:schemeClr>
                </a:solidFill>
                <a:latin typeface="+mj-lt"/>
              </a:rPr>
              <a:t>Le azioni e gli interventi vanno progettati in modo longitudinale per seguire i percorsi educativi e di apprendimento nel loro evolversi e, in particolare, per intervenire con tempismo e in  modo preventivo anche in base ai “segnali flebili”  che sono indicatori importanti del potenziale rischio di situazioni di disagio, fragilità e abbandono, molto spesso sottovalutati».</a:t>
            </a:r>
            <a:endParaRPr lang="it-IT" sz="4000" dirty="0">
              <a:solidFill>
                <a:schemeClr val="accent5">
                  <a:lumMod val="75000"/>
                </a:schemeClr>
              </a:solidFill>
              <a:latin typeface="+mj-lt"/>
            </a:endParaRPr>
          </a:p>
        </p:txBody>
      </p:sp>
    </p:spTree>
    <p:extLst>
      <p:ext uri="{BB962C8B-B14F-4D97-AF65-F5344CB8AC3E}">
        <p14:creationId xmlns:p14="http://schemas.microsoft.com/office/powerpoint/2010/main" val="287232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a:solidFill>
                  <a:schemeClr val="accent5">
                    <a:lumMod val="75000"/>
                  </a:schemeClr>
                </a:solidFill>
              </a:rPr>
              <a:t>Modelli operativi </a:t>
            </a:r>
            <a:r>
              <a:rPr lang="it-IT" b="1" dirty="0" smtClean="0">
                <a:solidFill>
                  <a:schemeClr val="accent5">
                    <a:lumMod val="75000"/>
                  </a:schemeClr>
                </a:solidFill>
              </a:rPr>
              <a:t/>
            </a:r>
            <a:br>
              <a:rPr lang="it-IT" b="1" dirty="0" smtClean="0">
                <a:solidFill>
                  <a:schemeClr val="accent5">
                    <a:lumMod val="75000"/>
                  </a:schemeClr>
                </a:solidFill>
              </a:rPr>
            </a:br>
            <a:r>
              <a:rPr lang="it-IT" b="1" dirty="0" smtClean="0">
                <a:solidFill>
                  <a:schemeClr val="accent5">
                    <a:lumMod val="75000"/>
                  </a:schemeClr>
                </a:solidFill>
              </a:rPr>
              <a:t>per </a:t>
            </a:r>
            <a:r>
              <a:rPr lang="it-IT" b="1" dirty="0">
                <a:solidFill>
                  <a:schemeClr val="accent5">
                    <a:lumMod val="75000"/>
                  </a:schemeClr>
                </a:solidFill>
              </a:rPr>
              <a:t>le azioni di contrasto all’abbandono scolastico</a:t>
            </a:r>
          </a:p>
        </p:txBody>
      </p:sp>
      <p:sp>
        <p:nvSpPr>
          <p:cNvPr id="3" name="Segnaposto contenuto 2"/>
          <p:cNvSpPr>
            <a:spLocks noGrp="1"/>
          </p:cNvSpPr>
          <p:nvPr>
            <p:ph idx="1"/>
          </p:nvPr>
        </p:nvSpPr>
        <p:spPr/>
        <p:txBody>
          <a:bodyPr>
            <a:normAutofit lnSpcReduction="10000"/>
          </a:bodyPr>
          <a:lstStyle/>
          <a:p>
            <a:endParaRPr lang="it-IT" dirty="0"/>
          </a:p>
          <a:p>
            <a:pPr algn="just"/>
            <a:r>
              <a:rPr lang="it-IT" dirty="0" smtClean="0">
                <a:solidFill>
                  <a:schemeClr val="accent5">
                    <a:lumMod val="75000"/>
                  </a:schemeClr>
                </a:solidFill>
              </a:rPr>
              <a:t>Collaborazione strutturata tra scuola-docenti ed educatori-mediatori culturali, assistenti sociali</a:t>
            </a:r>
            <a:endParaRPr lang="it-IT" dirty="0">
              <a:solidFill>
                <a:schemeClr val="accent5">
                  <a:lumMod val="75000"/>
                </a:schemeClr>
              </a:solidFill>
            </a:endParaRPr>
          </a:p>
          <a:p>
            <a:pPr algn="just"/>
            <a:r>
              <a:rPr lang="it-IT" dirty="0" smtClean="0">
                <a:solidFill>
                  <a:schemeClr val="accent5">
                    <a:lumMod val="75000"/>
                  </a:schemeClr>
                </a:solidFill>
              </a:rPr>
              <a:t>Gestione delle azioni attraverso équipe composte da diversi professionisti (psicologi, educatori, docenti, pedagogisti</a:t>
            </a:r>
            <a:r>
              <a:rPr lang="it-IT" dirty="0">
                <a:solidFill>
                  <a:schemeClr val="accent5">
                    <a:lumMod val="75000"/>
                  </a:schemeClr>
                </a:solidFill>
              </a:rPr>
              <a:t>)</a:t>
            </a:r>
          </a:p>
          <a:p>
            <a:pPr algn="just"/>
            <a:r>
              <a:rPr lang="it-IT" dirty="0" smtClean="0">
                <a:solidFill>
                  <a:schemeClr val="accent5">
                    <a:lumMod val="75000"/>
                  </a:schemeClr>
                </a:solidFill>
              </a:rPr>
              <a:t>Raccordo costante tra scuola, servizi sociali, Procura presso il tribunale dei minorenni, aziende sanitarie locali</a:t>
            </a:r>
            <a:endParaRPr lang="it-IT" dirty="0">
              <a:solidFill>
                <a:schemeClr val="accent5">
                  <a:lumMod val="75000"/>
                </a:schemeClr>
              </a:solidFill>
            </a:endParaRPr>
          </a:p>
          <a:p>
            <a:pPr algn="just"/>
            <a:r>
              <a:rPr lang="it-IT" dirty="0" smtClean="0">
                <a:solidFill>
                  <a:schemeClr val="accent5">
                    <a:lumMod val="75000"/>
                  </a:schemeClr>
                </a:solidFill>
              </a:rPr>
              <a:t>Collaborazione tra le diverse figure stabili, strutturata e non occasionale</a:t>
            </a:r>
            <a:endParaRPr lang="it-IT" dirty="0">
              <a:solidFill>
                <a:schemeClr val="accent5">
                  <a:lumMod val="75000"/>
                </a:schemeClr>
              </a:solidFill>
            </a:endParaRPr>
          </a:p>
          <a:p>
            <a:pPr algn="just"/>
            <a:r>
              <a:rPr lang="it-IT" dirty="0" smtClean="0">
                <a:solidFill>
                  <a:schemeClr val="accent5">
                    <a:lumMod val="75000"/>
                  </a:schemeClr>
                </a:solidFill>
              </a:rPr>
              <a:t>Patti territoriali come un luogo di relazione e condivisione</a:t>
            </a:r>
            <a:endParaRPr lang="it-IT" dirty="0">
              <a:solidFill>
                <a:schemeClr val="accent5">
                  <a:lumMod val="75000"/>
                </a:schemeClr>
              </a:solidFill>
            </a:endParaRPr>
          </a:p>
          <a:p>
            <a:endParaRPr lang="it-IT" dirty="0"/>
          </a:p>
        </p:txBody>
      </p:sp>
    </p:spTree>
    <p:extLst>
      <p:ext uri="{BB962C8B-B14F-4D97-AF65-F5344CB8AC3E}">
        <p14:creationId xmlns:p14="http://schemas.microsoft.com/office/powerpoint/2010/main" val="282278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3354"/>
            <a:ext cx="10515600" cy="1325563"/>
          </a:xfrm>
        </p:spPr>
        <p:txBody>
          <a:bodyPr>
            <a:noAutofit/>
          </a:bodyPr>
          <a:lstStyle/>
          <a:p>
            <a:pPr algn="ctr"/>
            <a:r>
              <a:rPr lang="it-IT" sz="2800" b="1" dirty="0" smtClean="0">
                <a:solidFill>
                  <a:schemeClr val="accent5">
                    <a:lumMod val="75000"/>
                  </a:schemeClr>
                </a:solidFill>
              </a:rPr>
              <a:t>D.M. 170 </a:t>
            </a:r>
            <a:r>
              <a:rPr lang="it-IT" sz="2800" b="1" dirty="0">
                <a:solidFill>
                  <a:schemeClr val="accent5">
                    <a:lumMod val="75000"/>
                  </a:schemeClr>
                </a:solidFill>
              </a:rPr>
              <a:t>del </a:t>
            </a:r>
            <a:r>
              <a:rPr lang="it-IT" sz="2800" b="1" dirty="0" smtClean="0">
                <a:solidFill>
                  <a:schemeClr val="accent5">
                    <a:lumMod val="75000"/>
                  </a:schemeClr>
                </a:solidFill>
              </a:rPr>
              <a:t>24.06.2022</a:t>
            </a:r>
            <a:r>
              <a:rPr lang="it-IT" sz="2400" b="1" dirty="0" smtClean="0">
                <a:solidFill>
                  <a:schemeClr val="accent5">
                    <a:lumMod val="75000"/>
                  </a:schemeClr>
                </a:solidFill>
              </a:rPr>
              <a:t/>
            </a:r>
            <a:br>
              <a:rPr lang="it-IT" sz="2400" b="1" dirty="0" smtClean="0">
                <a:solidFill>
                  <a:schemeClr val="accent5">
                    <a:lumMod val="75000"/>
                  </a:schemeClr>
                </a:solidFill>
              </a:rPr>
            </a:br>
            <a:r>
              <a:rPr lang="it-IT" sz="2400" dirty="0" smtClean="0">
                <a:solidFill>
                  <a:schemeClr val="accent5">
                    <a:lumMod val="75000"/>
                  </a:schemeClr>
                </a:solidFill>
              </a:rPr>
              <a:t>Criteri riparto </a:t>
            </a:r>
            <a:r>
              <a:rPr lang="it-IT" sz="2400" dirty="0">
                <a:solidFill>
                  <a:schemeClr val="accent5">
                    <a:lumMod val="75000"/>
                  </a:schemeClr>
                </a:solidFill>
              </a:rPr>
              <a:t>risorse per </a:t>
            </a:r>
            <a:r>
              <a:rPr lang="it-IT" sz="2400" dirty="0" smtClean="0">
                <a:solidFill>
                  <a:schemeClr val="accent5">
                    <a:lumMod val="75000"/>
                  </a:schemeClr>
                </a:solidFill>
              </a:rPr>
              <a:t>azioni </a:t>
            </a:r>
            <a:r>
              <a:rPr lang="it-IT" sz="2400" dirty="0">
                <a:solidFill>
                  <a:schemeClr val="accent5">
                    <a:lumMod val="75000"/>
                  </a:schemeClr>
                </a:solidFill>
              </a:rPr>
              <a:t>di prevenzione e contrasto della </a:t>
            </a:r>
            <a:r>
              <a:rPr lang="it-IT" sz="2400" dirty="0" smtClean="0">
                <a:solidFill>
                  <a:schemeClr val="accent5">
                    <a:lumMod val="75000"/>
                  </a:schemeClr>
                </a:solidFill>
              </a:rPr>
              <a:t>dispersione</a:t>
            </a:r>
            <a:endParaRPr lang="it-IT" sz="2400" dirty="0">
              <a:solidFill>
                <a:schemeClr val="accent5">
                  <a:lumMod val="75000"/>
                </a:schemeClr>
              </a:solidFill>
            </a:endParaRPr>
          </a:p>
        </p:txBody>
      </p:sp>
      <p:sp>
        <p:nvSpPr>
          <p:cNvPr id="3" name="Segnaposto contenuto 2"/>
          <p:cNvSpPr>
            <a:spLocks noGrp="1"/>
          </p:cNvSpPr>
          <p:nvPr>
            <p:ph idx="1"/>
          </p:nvPr>
        </p:nvSpPr>
        <p:spPr/>
        <p:txBody>
          <a:bodyPr>
            <a:normAutofit fontScale="77500" lnSpcReduction="20000"/>
          </a:bodyPr>
          <a:lstStyle/>
          <a:p>
            <a:pPr marL="0" indent="0" algn="just">
              <a:buNone/>
            </a:pPr>
            <a:r>
              <a:rPr lang="it-IT" sz="2400" b="1" u="sng" dirty="0" smtClean="0">
                <a:solidFill>
                  <a:schemeClr val="accent5">
                    <a:lumMod val="75000"/>
                  </a:schemeClr>
                </a:solidFill>
              </a:rPr>
              <a:t>ART. 2, c. 4 </a:t>
            </a:r>
          </a:p>
          <a:p>
            <a:pPr marL="0" indent="0" algn="just">
              <a:lnSpc>
                <a:spcPct val="100000"/>
              </a:lnSpc>
              <a:spcBef>
                <a:spcPts val="0"/>
              </a:spcBef>
              <a:buNone/>
            </a:pPr>
            <a:r>
              <a:rPr lang="it-IT" sz="2400" dirty="0" smtClean="0">
                <a:solidFill>
                  <a:schemeClr val="accent5">
                    <a:lumMod val="75000"/>
                  </a:schemeClr>
                </a:solidFill>
              </a:rPr>
              <a:t>«Ciascuna I. S. costituisce un gruppo di coordinamento, con uno o più docenti referenti, con il compito di:</a:t>
            </a:r>
          </a:p>
          <a:p>
            <a:pPr marL="0" indent="0" algn="just">
              <a:lnSpc>
                <a:spcPct val="100000"/>
              </a:lnSpc>
              <a:spcBef>
                <a:spcPts val="0"/>
              </a:spcBef>
              <a:buNone/>
            </a:pPr>
            <a:endParaRPr lang="it-IT" sz="2400" dirty="0" smtClean="0">
              <a:solidFill>
                <a:schemeClr val="accent5">
                  <a:lumMod val="75000"/>
                </a:schemeClr>
              </a:solidFill>
            </a:endParaRPr>
          </a:p>
          <a:p>
            <a:pPr algn="just">
              <a:lnSpc>
                <a:spcPct val="100000"/>
              </a:lnSpc>
              <a:spcBef>
                <a:spcPts val="0"/>
              </a:spcBef>
              <a:buFontTx/>
              <a:buChar char="-"/>
            </a:pPr>
            <a:r>
              <a:rPr lang="it-IT" sz="2400" dirty="0" smtClean="0">
                <a:solidFill>
                  <a:schemeClr val="accent5">
                    <a:lumMod val="75000"/>
                  </a:schemeClr>
                </a:solidFill>
              </a:rPr>
              <a:t>Rafforzare l’autonomia scolastica in materia di prevenzione della dispersione;</a:t>
            </a:r>
          </a:p>
          <a:p>
            <a:pPr algn="just">
              <a:lnSpc>
                <a:spcPct val="100000"/>
              </a:lnSpc>
              <a:spcBef>
                <a:spcPts val="0"/>
              </a:spcBef>
              <a:buFontTx/>
              <a:buChar char="-"/>
            </a:pPr>
            <a:r>
              <a:rPr lang="it-IT" sz="2400" dirty="0" smtClean="0">
                <a:solidFill>
                  <a:schemeClr val="accent5">
                    <a:lumMod val="75000"/>
                  </a:schemeClr>
                </a:solidFill>
              </a:rPr>
              <a:t>Migliorare l’organizzazione interna in chiave inclusiva;</a:t>
            </a:r>
          </a:p>
          <a:p>
            <a:pPr algn="just">
              <a:lnSpc>
                <a:spcPct val="100000"/>
              </a:lnSpc>
              <a:spcBef>
                <a:spcPts val="0"/>
              </a:spcBef>
              <a:buFontTx/>
              <a:buChar char="-"/>
            </a:pPr>
            <a:r>
              <a:rPr lang="it-IT" sz="2400" dirty="0" smtClean="0">
                <a:solidFill>
                  <a:schemeClr val="accent5">
                    <a:lumMod val="75000"/>
                  </a:schemeClr>
                </a:solidFill>
              </a:rPr>
              <a:t>Gestire le relazioni con eventuali altri soggetti.</a:t>
            </a:r>
          </a:p>
          <a:p>
            <a:pPr algn="just">
              <a:lnSpc>
                <a:spcPct val="100000"/>
              </a:lnSpc>
              <a:spcBef>
                <a:spcPts val="0"/>
              </a:spcBef>
              <a:buFontTx/>
              <a:buChar char="-"/>
            </a:pPr>
            <a:endParaRPr lang="it-IT" sz="2400" dirty="0">
              <a:solidFill>
                <a:schemeClr val="accent5">
                  <a:lumMod val="75000"/>
                </a:schemeClr>
              </a:solidFill>
            </a:endParaRPr>
          </a:p>
          <a:p>
            <a:pPr marL="0" indent="0" algn="just">
              <a:lnSpc>
                <a:spcPct val="100000"/>
              </a:lnSpc>
              <a:spcBef>
                <a:spcPts val="0"/>
              </a:spcBef>
              <a:buNone/>
            </a:pPr>
            <a:r>
              <a:rPr lang="it-IT" sz="2600" b="1" u="sng" dirty="0" smtClean="0">
                <a:solidFill>
                  <a:schemeClr val="accent5">
                    <a:lumMod val="75000"/>
                  </a:schemeClr>
                </a:solidFill>
              </a:rPr>
              <a:t>ART. 2, c. 5</a:t>
            </a:r>
          </a:p>
          <a:p>
            <a:pPr lvl="0" algn="just"/>
            <a:r>
              <a:rPr lang="it-IT" sz="2600" dirty="0" smtClean="0">
                <a:solidFill>
                  <a:schemeClr val="accent5">
                    <a:lumMod val="75000"/>
                  </a:schemeClr>
                </a:solidFill>
              </a:rPr>
              <a:t>Favorire: gli </a:t>
            </a:r>
            <a:r>
              <a:rPr lang="it-IT" sz="2600" dirty="0">
                <a:solidFill>
                  <a:schemeClr val="accent5">
                    <a:lumMod val="75000"/>
                  </a:schemeClr>
                </a:solidFill>
              </a:rPr>
              <a:t>scambi di buone pratiche fra docenti ed esperti, gemellaggi fra scuole per la </a:t>
            </a:r>
            <a:r>
              <a:rPr lang="it-IT" sz="2600" dirty="0" smtClean="0">
                <a:solidFill>
                  <a:schemeClr val="accent5">
                    <a:lumMod val="75000"/>
                  </a:schemeClr>
                </a:solidFill>
              </a:rPr>
              <a:t>diffusione delle </a:t>
            </a:r>
            <a:r>
              <a:rPr lang="it-IT" sz="2600" dirty="0">
                <a:solidFill>
                  <a:schemeClr val="accent5">
                    <a:lumMod val="75000"/>
                  </a:schemeClr>
                </a:solidFill>
              </a:rPr>
              <a:t>esperienze più efficaci;</a:t>
            </a:r>
          </a:p>
          <a:p>
            <a:pPr algn="just"/>
            <a:r>
              <a:rPr lang="it-IT" sz="2600" dirty="0">
                <a:solidFill>
                  <a:schemeClr val="accent5">
                    <a:lumMod val="75000"/>
                  </a:schemeClr>
                </a:solidFill>
              </a:rPr>
              <a:t>Rafforzare </a:t>
            </a:r>
            <a:r>
              <a:rPr lang="it-IT" sz="2600" dirty="0" smtClean="0">
                <a:solidFill>
                  <a:schemeClr val="accent5">
                    <a:lumMod val="75000"/>
                  </a:schemeClr>
                </a:solidFill>
              </a:rPr>
              <a:t>l’O. F. </a:t>
            </a:r>
            <a:r>
              <a:rPr lang="it-IT" sz="2600" dirty="0">
                <a:solidFill>
                  <a:schemeClr val="accent5">
                    <a:lumMod val="75000"/>
                  </a:schemeClr>
                </a:solidFill>
              </a:rPr>
              <a:t>con percorsi personalizzati di </a:t>
            </a:r>
            <a:r>
              <a:rPr lang="it-IT" sz="2600" dirty="0" err="1">
                <a:solidFill>
                  <a:schemeClr val="accent5">
                    <a:lumMod val="75000"/>
                  </a:schemeClr>
                </a:solidFill>
              </a:rPr>
              <a:t>mentoring</a:t>
            </a:r>
            <a:r>
              <a:rPr lang="it-IT" sz="2600" dirty="0">
                <a:solidFill>
                  <a:schemeClr val="accent5">
                    <a:lumMod val="75000"/>
                  </a:schemeClr>
                </a:solidFill>
              </a:rPr>
              <a:t> e di tutoring, sia in favore </a:t>
            </a:r>
            <a:r>
              <a:rPr lang="it-IT" sz="2600" dirty="0" smtClean="0">
                <a:solidFill>
                  <a:schemeClr val="accent5">
                    <a:lumMod val="75000"/>
                  </a:schemeClr>
                </a:solidFill>
              </a:rPr>
              <a:t>degli alunni più </a:t>
            </a:r>
            <a:r>
              <a:rPr lang="it-IT" sz="2600" dirty="0">
                <a:solidFill>
                  <a:schemeClr val="accent5">
                    <a:lumMod val="75000"/>
                  </a:schemeClr>
                </a:solidFill>
              </a:rPr>
              <a:t>fragili </a:t>
            </a:r>
            <a:r>
              <a:rPr lang="it-IT" sz="2600" dirty="0" smtClean="0">
                <a:solidFill>
                  <a:schemeClr val="accent5">
                    <a:lumMod val="75000"/>
                  </a:schemeClr>
                </a:solidFill>
              </a:rPr>
              <a:t>negli apprendimenti</a:t>
            </a:r>
            <a:r>
              <a:rPr lang="it-IT" sz="2600" dirty="0">
                <a:solidFill>
                  <a:schemeClr val="accent5">
                    <a:lumMod val="75000"/>
                  </a:schemeClr>
                </a:solidFill>
              </a:rPr>
              <a:t>, sia in favore delle loro </a:t>
            </a:r>
            <a:r>
              <a:rPr lang="it-IT" sz="2600" dirty="0" smtClean="0">
                <a:solidFill>
                  <a:schemeClr val="accent5">
                    <a:lumMod val="75000"/>
                  </a:schemeClr>
                </a:solidFill>
              </a:rPr>
              <a:t>famiglie;</a:t>
            </a:r>
          </a:p>
          <a:p>
            <a:pPr algn="just"/>
            <a:r>
              <a:rPr lang="it-IT" sz="2600" dirty="0" smtClean="0">
                <a:solidFill>
                  <a:schemeClr val="accent5">
                    <a:lumMod val="75000"/>
                  </a:schemeClr>
                </a:solidFill>
              </a:rPr>
              <a:t>Garantire la </a:t>
            </a:r>
            <a:r>
              <a:rPr lang="it-IT" sz="2600" dirty="0">
                <a:solidFill>
                  <a:schemeClr val="accent5">
                    <a:lumMod val="75000"/>
                  </a:schemeClr>
                </a:solidFill>
              </a:rPr>
              <a:t>continuità nelle fasi di transizione e di orientamento fra la scuola secondaria di primo e secondo </a:t>
            </a:r>
            <a:r>
              <a:rPr lang="it-IT" sz="2600" dirty="0" smtClean="0">
                <a:solidFill>
                  <a:schemeClr val="accent5">
                    <a:lumMod val="75000"/>
                  </a:schemeClr>
                </a:solidFill>
              </a:rPr>
              <a:t>grado;</a:t>
            </a:r>
          </a:p>
          <a:p>
            <a:pPr algn="just"/>
            <a:r>
              <a:rPr lang="it-IT" sz="2600" dirty="0" smtClean="0">
                <a:solidFill>
                  <a:schemeClr val="accent5">
                    <a:lumMod val="75000"/>
                  </a:schemeClr>
                </a:solidFill>
              </a:rPr>
              <a:t> Prevenire l’insuccesso scolastico.</a:t>
            </a:r>
            <a:endParaRPr lang="it-IT" sz="2600" b="1" u="sng" dirty="0" smtClean="0">
              <a:solidFill>
                <a:schemeClr val="accent5">
                  <a:lumMod val="75000"/>
                </a:schemeClr>
              </a:solidFill>
            </a:endParaRPr>
          </a:p>
          <a:p>
            <a:pPr marL="0" indent="0">
              <a:lnSpc>
                <a:spcPct val="100000"/>
              </a:lnSpc>
              <a:spcBef>
                <a:spcPts val="0"/>
              </a:spcBef>
              <a:buNone/>
            </a:pPr>
            <a:endParaRPr lang="it-IT" sz="2400" dirty="0"/>
          </a:p>
        </p:txBody>
      </p:sp>
    </p:spTree>
    <p:extLst>
      <p:ext uri="{BB962C8B-B14F-4D97-AF65-F5344CB8AC3E}">
        <p14:creationId xmlns:p14="http://schemas.microsoft.com/office/powerpoint/2010/main" val="154760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36319" y="528206"/>
            <a:ext cx="10040983" cy="6663363"/>
          </a:xfrm>
          <a:prstGeom prst="rect">
            <a:avLst/>
          </a:prstGeom>
        </p:spPr>
        <p:txBody>
          <a:bodyPr wrap="square">
            <a:spAutoFit/>
          </a:bodyPr>
          <a:lstStyle/>
          <a:p>
            <a:pPr algn="ctr"/>
            <a:endParaRPr lang="it-IT" dirty="0" smtClean="0">
              <a:solidFill>
                <a:srgbClr val="44536A"/>
              </a:solidFill>
              <a:latin typeface="Abadi"/>
            </a:endParaRPr>
          </a:p>
          <a:p>
            <a:pPr algn="ctr"/>
            <a:endParaRPr lang="it-IT" dirty="0">
              <a:solidFill>
                <a:srgbClr val="44536A"/>
              </a:solidFill>
              <a:latin typeface="Abadi"/>
            </a:endParaRPr>
          </a:p>
          <a:p>
            <a:pPr algn="ctr"/>
            <a:r>
              <a:rPr lang="it-IT" b="1" dirty="0" smtClean="0">
                <a:solidFill>
                  <a:srgbClr val="44536A"/>
                </a:solidFill>
                <a:latin typeface="Abadi"/>
              </a:rPr>
              <a:t>PRIORITA’ DELL’UNIONE EUROPEA: </a:t>
            </a:r>
          </a:p>
          <a:p>
            <a:pPr algn="ctr"/>
            <a:endParaRPr lang="it-IT" b="1" dirty="0" smtClean="0">
              <a:solidFill>
                <a:srgbClr val="44536A"/>
              </a:solidFill>
              <a:latin typeface="Abadi"/>
            </a:endParaRPr>
          </a:p>
          <a:p>
            <a:pPr algn="ctr"/>
            <a:r>
              <a:rPr lang="it-IT" b="1" dirty="0" smtClean="0">
                <a:solidFill>
                  <a:srgbClr val="44536A"/>
                </a:solidFill>
                <a:latin typeface="Abadi"/>
              </a:rPr>
              <a:t>RIDUZIONE DELL’ABBANDONO SCOLASTICO del 9% entro il 2030</a:t>
            </a:r>
          </a:p>
          <a:p>
            <a:pPr algn="just"/>
            <a:endParaRPr lang="it-IT" b="1" dirty="0" smtClean="0">
              <a:solidFill>
                <a:srgbClr val="44536A"/>
              </a:solidFill>
              <a:latin typeface="Abadi"/>
            </a:endParaRPr>
          </a:p>
          <a:p>
            <a:pPr algn="ctr"/>
            <a:r>
              <a:rPr lang="it-IT" b="1" dirty="0" smtClean="0">
                <a:solidFill>
                  <a:srgbClr val="44536A"/>
                </a:solidFill>
                <a:latin typeface="Abadi"/>
              </a:rPr>
              <a:t>PER </a:t>
            </a:r>
          </a:p>
          <a:p>
            <a:pPr algn="just"/>
            <a:endParaRPr lang="it-IT" b="1" dirty="0" smtClean="0">
              <a:solidFill>
                <a:srgbClr val="44536A"/>
              </a:solidFill>
              <a:latin typeface="Abadi"/>
            </a:endParaRPr>
          </a:p>
          <a:p>
            <a:pPr algn="just"/>
            <a:r>
              <a:rPr lang="it-IT" b="1" dirty="0" smtClean="0">
                <a:solidFill>
                  <a:srgbClr val="44536A"/>
                </a:solidFill>
                <a:latin typeface="Abadi"/>
              </a:rPr>
              <a:t>RAGGIUNGERE GLI OBIETTIVI DELLO SVILUPPO SOSTENIBILE</a:t>
            </a:r>
            <a:r>
              <a:rPr lang="it-IT" sz="2000" b="1" dirty="0" smtClean="0">
                <a:solidFill>
                  <a:srgbClr val="44536A"/>
                </a:solidFill>
                <a:latin typeface="Abadi"/>
              </a:rPr>
              <a:t> </a:t>
            </a:r>
            <a:r>
              <a:rPr lang="it-IT" b="1" dirty="0" smtClean="0">
                <a:solidFill>
                  <a:srgbClr val="44536A"/>
                </a:solidFill>
                <a:latin typeface="Abadi"/>
              </a:rPr>
              <a:t>INDICATI DALL’ONU NELL’AGENDA 2030</a:t>
            </a:r>
          </a:p>
          <a:p>
            <a:pPr algn="just"/>
            <a:endParaRPr lang="it-IT" b="1" dirty="0">
              <a:solidFill>
                <a:srgbClr val="44536A"/>
              </a:solidFill>
              <a:latin typeface="Abadi"/>
            </a:endParaRPr>
          </a:p>
          <a:p>
            <a:pPr algn="ctr"/>
            <a:r>
              <a:rPr lang="it-IT" b="1" dirty="0" smtClean="0">
                <a:solidFill>
                  <a:srgbClr val="44536A"/>
                </a:solidFill>
                <a:latin typeface="Abadi"/>
              </a:rPr>
              <a:t>ATTRAVERSO</a:t>
            </a:r>
          </a:p>
          <a:p>
            <a:pPr algn="just"/>
            <a:endParaRPr lang="it-IT" b="1" dirty="0">
              <a:solidFill>
                <a:srgbClr val="44536A"/>
              </a:solidFill>
              <a:latin typeface="Abadi"/>
            </a:endParaRPr>
          </a:p>
          <a:p>
            <a:pPr algn="ctr"/>
            <a:r>
              <a:rPr lang="it-IT" b="1" dirty="0" smtClean="0">
                <a:solidFill>
                  <a:srgbClr val="44536A"/>
                </a:solidFill>
                <a:latin typeface="Abadi"/>
              </a:rPr>
              <a:t>UN SISTEMA EDUCATIVO EFFICACE ED EQUO</a:t>
            </a:r>
          </a:p>
          <a:p>
            <a:pPr algn="just"/>
            <a:endParaRPr lang="it-IT" b="1" dirty="0" smtClean="0">
              <a:solidFill>
                <a:srgbClr val="44536A"/>
              </a:solidFill>
              <a:latin typeface="Abadi"/>
            </a:endParaRPr>
          </a:p>
          <a:p>
            <a:pPr algn="ctr"/>
            <a:r>
              <a:rPr lang="it-IT" b="1" dirty="0" smtClean="0">
                <a:solidFill>
                  <a:srgbClr val="44536A"/>
                </a:solidFill>
                <a:latin typeface="Abadi"/>
              </a:rPr>
              <a:t>CHE </a:t>
            </a:r>
          </a:p>
          <a:p>
            <a:pPr algn="just"/>
            <a:endParaRPr lang="it-IT" b="1" dirty="0" smtClean="0">
              <a:solidFill>
                <a:srgbClr val="44536A"/>
              </a:solidFill>
              <a:latin typeface="Abadi"/>
            </a:endParaRPr>
          </a:p>
          <a:p>
            <a:pPr marL="285750" indent="-285750" algn="just">
              <a:buFont typeface="Arial" panose="020B0604020202020204" pitchFamily="34" charset="0"/>
              <a:buChar char="•"/>
            </a:pPr>
            <a:r>
              <a:rPr lang="it-IT" b="1" dirty="0" smtClean="0">
                <a:solidFill>
                  <a:srgbClr val="44536A"/>
                </a:solidFill>
                <a:latin typeface="Abadi"/>
              </a:rPr>
              <a:t>GARANTISCA LO SVILUPPO E IL BENESSERE INDIVIDUALE E LA RIUSCITA SCOLASTICA COME AZIONI DI GIUSTIZIA E COESIONE SOCIALE, PROSPERITA’ ECONOMICA E POSSIBILLITA’ OCCUPAZIONALI.</a:t>
            </a:r>
          </a:p>
          <a:p>
            <a:pPr algn="ctr"/>
            <a:r>
              <a:rPr lang="it-IT" dirty="0" smtClean="0">
                <a:solidFill>
                  <a:srgbClr val="44536A"/>
                </a:solidFill>
                <a:latin typeface="Abadi"/>
              </a:rPr>
              <a:t> </a:t>
            </a:r>
          </a:p>
          <a:p>
            <a:pPr algn="just"/>
            <a:endParaRPr lang="it-IT" dirty="0" smtClean="0">
              <a:solidFill>
                <a:srgbClr val="44536A"/>
              </a:solidFill>
              <a:latin typeface="Abadi"/>
            </a:endParaRPr>
          </a:p>
          <a:p>
            <a:r>
              <a:rPr lang="it-IT" dirty="0" smtClean="0">
                <a:solidFill>
                  <a:srgbClr val="44536A"/>
                </a:solidFill>
                <a:latin typeface="Abadi"/>
              </a:rPr>
              <a:t>.</a:t>
            </a:r>
            <a:endParaRPr lang="it-IT" dirty="0">
              <a:solidFill>
                <a:srgbClr val="44536A"/>
              </a:solidFill>
              <a:latin typeface="Abadi"/>
            </a:endParaRPr>
          </a:p>
          <a:p>
            <a:r>
              <a:rPr lang="it-IT" sz="1100" dirty="0">
                <a:solidFill>
                  <a:srgbClr val="888888"/>
                </a:solidFill>
                <a:latin typeface="Calibri" panose="020F0502020204030204" pitchFamily="34" charset="0"/>
              </a:rPr>
              <a:t>Ministero dell'Istruzione </a:t>
            </a:r>
            <a:endParaRPr lang="it-IT" dirty="0"/>
          </a:p>
        </p:txBody>
      </p:sp>
    </p:spTree>
    <p:extLst>
      <p:ext uri="{BB962C8B-B14F-4D97-AF65-F5344CB8AC3E}">
        <p14:creationId xmlns:p14="http://schemas.microsoft.com/office/powerpoint/2010/main" val="62420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 </a:t>
            </a:r>
            <a:r>
              <a:rPr lang="it-IT" b="1" dirty="0" smtClean="0">
                <a:solidFill>
                  <a:schemeClr val="accent5">
                    <a:lumMod val="75000"/>
                  </a:schemeClr>
                </a:solidFill>
              </a:rPr>
              <a:t>PROCEDURA UNICA DI SEGNALAZIONE</a:t>
            </a:r>
            <a:endParaRPr lang="it-IT" b="1" dirty="0">
              <a:solidFill>
                <a:schemeClr val="accent5">
                  <a:lumMod val="75000"/>
                </a:schemeClr>
              </a:solidFill>
            </a:endParaRPr>
          </a:p>
        </p:txBody>
      </p:sp>
      <p:sp>
        <p:nvSpPr>
          <p:cNvPr id="3" name="Segnaposto contenuto 2"/>
          <p:cNvSpPr>
            <a:spLocks noGrp="1"/>
          </p:cNvSpPr>
          <p:nvPr>
            <p:ph idx="1"/>
          </p:nvPr>
        </p:nvSpPr>
        <p:spPr/>
        <p:txBody>
          <a:bodyPr/>
          <a:lstStyle/>
          <a:p>
            <a:endParaRPr lang="it-IT" dirty="0" smtClean="0"/>
          </a:p>
          <a:p>
            <a:pPr algn="just"/>
            <a:r>
              <a:rPr lang="it-IT" dirty="0" smtClean="0">
                <a:solidFill>
                  <a:schemeClr val="accent5">
                    <a:lumMod val="75000"/>
                  </a:schemeClr>
                </a:solidFill>
              </a:rPr>
              <a:t>UTILIZZARE LA PIATTAFORMA DIGITALE DEL COMUNE DI NAPOLI</a:t>
            </a:r>
          </a:p>
          <a:p>
            <a:pPr marL="0" indent="0" algn="just">
              <a:buNone/>
            </a:pPr>
            <a:endParaRPr lang="it-IT" dirty="0">
              <a:solidFill>
                <a:schemeClr val="accent5">
                  <a:lumMod val="75000"/>
                </a:schemeClr>
              </a:solidFill>
            </a:endParaRPr>
          </a:p>
          <a:p>
            <a:pPr marL="0" indent="0" algn="just">
              <a:buNone/>
            </a:pPr>
            <a:r>
              <a:rPr lang="it-IT" dirty="0" smtClean="0">
                <a:solidFill>
                  <a:schemeClr val="accent5">
                    <a:lumMod val="75000"/>
                  </a:schemeClr>
                </a:solidFill>
              </a:rPr>
              <a:t>- Dispersione scolastica – </a:t>
            </a:r>
            <a:r>
              <a:rPr lang="it-IT" dirty="0">
                <a:solidFill>
                  <a:schemeClr val="accent5">
                    <a:lumMod val="75000"/>
                  </a:schemeClr>
                </a:solidFill>
              </a:rPr>
              <a:t>S</a:t>
            </a:r>
            <a:r>
              <a:rPr lang="it-IT" dirty="0" smtClean="0">
                <a:solidFill>
                  <a:schemeClr val="accent5">
                    <a:lumMod val="75000"/>
                  </a:schemeClr>
                </a:solidFill>
              </a:rPr>
              <a:t>ervizi online- Area riservata</a:t>
            </a:r>
            <a:endParaRPr lang="it-IT" dirty="0">
              <a:solidFill>
                <a:schemeClr val="accent5">
                  <a:lumMod val="75000"/>
                </a:schemeClr>
              </a:solidFill>
            </a:endParaRPr>
          </a:p>
          <a:p>
            <a:pPr marL="0" indent="0" algn="just">
              <a:buNone/>
            </a:pPr>
            <a:endParaRPr lang="it-IT" dirty="0" smtClean="0">
              <a:solidFill>
                <a:schemeClr val="accent5">
                  <a:lumMod val="75000"/>
                </a:schemeClr>
              </a:solidFill>
            </a:endParaRPr>
          </a:p>
          <a:p>
            <a:pPr marL="0" indent="0" algn="just">
              <a:buNone/>
            </a:pPr>
            <a:r>
              <a:rPr lang="it-IT" b="1" dirty="0">
                <a:solidFill>
                  <a:schemeClr val="accent5">
                    <a:lumMod val="75000"/>
                  </a:schemeClr>
                </a:solidFill>
              </a:rPr>
              <a:t>https://dispersionescolastica.online/dispersione/dispersione_login.php</a:t>
            </a:r>
            <a:endParaRPr lang="it-IT" dirty="0">
              <a:solidFill>
                <a:schemeClr val="accent5">
                  <a:lumMod val="75000"/>
                </a:schemeClr>
              </a:solidFill>
            </a:endParaRPr>
          </a:p>
        </p:txBody>
      </p:sp>
    </p:spTree>
    <p:extLst>
      <p:ext uri="{BB962C8B-B14F-4D97-AF65-F5344CB8AC3E}">
        <p14:creationId xmlns:p14="http://schemas.microsoft.com/office/powerpoint/2010/main" val="356758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accent5">
                    <a:lumMod val="75000"/>
                  </a:schemeClr>
                </a:solidFill>
              </a:rPr>
              <a:t>I FASE: LA SEGNALAZIONE DELLA SCUOLA</a:t>
            </a:r>
            <a:endParaRPr lang="it-IT" b="1" dirty="0">
              <a:solidFill>
                <a:schemeClr val="accent5">
                  <a:lumMod val="75000"/>
                </a:schemeClr>
              </a:solidFill>
            </a:endParaRPr>
          </a:p>
        </p:txBody>
      </p:sp>
      <p:sp>
        <p:nvSpPr>
          <p:cNvPr id="3" name="Segnaposto contenuto 2"/>
          <p:cNvSpPr>
            <a:spLocks noGrp="1"/>
          </p:cNvSpPr>
          <p:nvPr>
            <p:ph idx="1"/>
          </p:nvPr>
        </p:nvSpPr>
        <p:spPr>
          <a:xfrm>
            <a:off x="751114" y="1825625"/>
            <a:ext cx="10602686" cy="4351338"/>
          </a:xfrm>
        </p:spPr>
        <p:txBody>
          <a:bodyPr>
            <a:normAutofit fontScale="85000" lnSpcReduction="20000"/>
          </a:bodyPr>
          <a:lstStyle/>
          <a:p>
            <a:endParaRPr lang="it-IT" dirty="0"/>
          </a:p>
          <a:p>
            <a:pPr marL="0" indent="0" algn="just">
              <a:buNone/>
            </a:pPr>
            <a:r>
              <a:rPr lang="it-IT" b="1" dirty="0" smtClean="0">
                <a:solidFill>
                  <a:schemeClr val="accent5">
                    <a:lumMod val="75000"/>
                  </a:schemeClr>
                </a:solidFill>
              </a:rPr>
              <a:t>Quando segnalare</a:t>
            </a:r>
            <a:endParaRPr lang="it-IT" b="1" dirty="0">
              <a:solidFill>
                <a:schemeClr val="accent5">
                  <a:lumMod val="75000"/>
                </a:schemeClr>
              </a:solidFill>
            </a:endParaRPr>
          </a:p>
          <a:p>
            <a:pPr marL="0" indent="0" algn="just">
              <a:buNone/>
            </a:pPr>
            <a:r>
              <a:rPr lang="it-IT" dirty="0" smtClean="0">
                <a:solidFill>
                  <a:schemeClr val="accent5">
                    <a:lumMod val="75000"/>
                  </a:schemeClr>
                </a:solidFill>
              </a:rPr>
              <a:t> «Il Ds opererà un puntuale controllo sulla frequenza degli alunni in obbligo di istruzione, sin dall'inizio dell'anno, individuando, tempestivamente, come inadempienti gli allievi che, per dieci giorni consecutivi, si siano assentati, senza giustificazione valida oppure abbiano cumulato fino aventi giorni di assenze saltuarie e ingiustificate». </a:t>
            </a:r>
          </a:p>
          <a:p>
            <a:pPr marL="0" indent="0" algn="just">
              <a:buNone/>
            </a:pPr>
            <a:endParaRPr lang="it-IT" dirty="0">
              <a:solidFill>
                <a:schemeClr val="accent5">
                  <a:lumMod val="75000"/>
                </a:schemeClr>
              </a:solidFill>
            </a:endParaRPr>
          </a:p>
          <a:p>
            <a:pPr marL="0" indent="0" algn="just">
              <a:buNone/>
            </a:pPr>
            <a:r>
              <a:rPr lang="it-IT" b="1" dirty="0" smtClean="0">
                <a:solidFill>
                  <a:schemeClr val="accent5">
                    <a:lumMod val="75000"/>
                  </a:schemeClr>
                </a:solidFill>
              </a:rPr>
              <a:t>Come segnalare: l’inserimento dati alunno in piattaforma</a:t>
            </a:r>
            <a:endParaRPr lang="it-IT" dirty="0">
              <a:solidFill>
                <a:schemeClr val="accent5">
                  <a:lumMod val="75000"/>
                </a:schemeClr>
              </a:solidFill>
            </a:endParaRPr>
          </a:p>
          <a:p>
            <a:pPr marL="0" indent="0" algn="just">
              <a:buNone/>
            </a:pPr>
            <a:r>
              <a:rPr lang="it-IT" dirty="0" smtClean="0">
                <a:solidFill>
                  <a:schemeClr val="accent5">
                    <a:lumMod val="75000"/>
                  </a:schemeClr>
                </a:solidFill>
              </a:rPr>
              <a:t> «All’individuazione farà tempestivamente seguito la segnalazione dell'alunno attraverso la Piattaforma digitale</a:t>
            </a:r>
            <a:endParaRPr lang="it-IT" dirty="0">
              <a:solidFill>
                <a:schemeClr val="accent5">
                  <a:lumMod val="75000"/>
                </a:schemeClr>
              </a:solidFill>
            </a:endParaRPr>
          </a:p>
          <a:p>
            <a:pPr algn="just"/>
            <a:r>
              <a:rPr lang="it-IT" dirty="0" smtClean="0">
                <a:solidFill>
                  <a:schemeClr val="accent5">
                    <a:lumMod val="75000"/>
                  </a:schemeClr>
                </a:solidFill>
              </a:rPr>
              <a:t>La Piattaforma digitale consentirà la segnalazione contestuale al Comune di Napoli e alla Procura della Repubblica presso il Tribunale per i minorenni.</a:t>
            </a:r>
            <a:endParaRPr lang="it-IT" dirty="0">
              <a:solidFill>
                <a:schemeClr val="accent5">
                  <a:lumMod val="75000"/>
                </a:schemeClr>
              </a:solidFill>
            </a:endParaRPr>
          </a:p>
        </p:txBody>
      </p:sp>
    </p:spTree>
    <p:extLst>
      <p:ext uri="{BB962C8B-B14F-4D97-AF65-F5344CB8AC3E}">
        <p14:creationId xmlns:p14="http://schemas.microsoft.com/office/powerpoint/2010/main" val="383158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accent5">
                    <a:lumMod val="75000"/>
                  </a:schemeClr>
                </a:solidFill>
              </a:rPr>
              <a:t>II E III FASE</a:t>
            </a:r>
            <a:endParaRPr lang="it-IT" b="1" dirty="0">
              <a:solidFill>
                <a:schemeClr val="accent5">
                  <a:lumMod val="75000"/>
                </a:schemeClr>
              </a:solidFill>
            </a:endParaRPr>
          </a:p>
        </p:txBody>
      </p:sp>
      <p:sp>
        <p:nvSpPr>
          <p:cNvPr id="3" name="Segnaposto contenuto 2"/>
          <p:cNvSpPr>
            <a:spLocks noGrp="1"/>
          </p:cNvSpPr>
          <p:nvPr>
            <p:ph idx="1"/>
          </p:nvPr>
        </p:nvSpPr>
        <p:spPr/>
        <p:txBody>
          <a:bodyPr>
            <a:normAutofit/>
          </a:bodyPr>
          <a:lstStyle/>
          <a:p>
            <a:pPr marL="0" indent="0" algn="just">
              <a:buNone/>
            </a:pPr>
            <a:r>
              <a:rPr lang="it-IT" b="1" u="sng" dirty="0" smtClean="0">
                <a:solidFill>
                  <a:schemeClr val="accent5">
                    <a:lumMod val="75000"/>
                  </a:schemeClr>
                </a:solidFill>
              </a:rPr>
              <a:t>La conferma dell'inadempienza</a:t>
            </a:r>
            <a:endParaRPr lang="it-IT" b="1" u="sng" dirty="0">
              <a:solidFill>
                <a:schemeClr val="accent5">
                  <a:lumMod val="75000"/>
                </a:schemeClr>
              </a:solidFill>
            </a:endParaRPr>
          </a:p>
          <a:p>
            <a:pPr algn="just"/>
            <a:r>
              <a:rPr lang="it-IT" dirty="0">
                <a:solidFill>
                  <a:schemeClr val="accent5">
                    <a:lumMod val="75000"/>
                  </a:schemeClr>
                </a:solidFill>
              </a:rPr>
              <a:t>Trascorsi</a:t>
            </a:r>
            <a:r>
              <a:rPr lang="it-IT" dirty="0" smtClean="0">
                <a:solidFill>
                  <a:schemeClr val="accent5">
                    <a:lumMod val="75000"/>
                  </a:schemeClr>
                </a:solidFill>
              </a:rPr>
              <a:t>, dalla prima segnalazione, ulteriori venti giorni di assenze ingiustificate saltuarie o continuative, la scuola segnalerà al Comune di Napoli e alla Procura la “conferma dell’inadempienza”, utilizzando la piattaforma digitale per il prosieguo delle azioni di competenza</a:t>
            </a:r>
            <a:r>
              <a:rPr lang="it-IT" dirty="0">
                <a:solidFill>
                  <a:schemeClr val="accent5">
                    <a:lumMod val="75000"/>
                  </a:schemeClr>
                </a:solidFill>
              </a:rPr>
              <a:t>.</a:t>
            </a:r>
          </a:p>
          <a:p>
            <a:pPr marL="0" indent="0" algn="just">
              <a:buNone/>
            </a:pPr>
            <a:r>
              <a:rPr lang="it-IT" b="1" u="sng" dirty="0" smtClean="0">
                <a:solidFill>
                  <a:schemeClr val="accent5">
                    <a:lumMod val="75000"/>
                  </a:schemeClr>
                </a:solidFill>
              </a:rPr>
              <a:t>I risultati degli scrutini finali</a:t>
            </a:r>
            <a:endParaRPr lang="it-IT" b="1" u="sng" dirty="0">
              <a:solidFill>
                <a:schemeClr val="accent5">
                  <a:lumMod val="75000"/>
                </a:schemeClr>
              </a:solidFill>
            </a:endParaRPr>
          </a:p>
          <a:p>
            <a:pPr algn="just"/>
            <a:r>
              <a:rPr lang="it-IT" dirty="0" smtClean="0">
                <a:solidFill>
                  <a:schemeClr val="accent5">
                    <a:lumMod val="75000"/>
                  </a:schemeClr>
                </a:solidFill>
              </a:rPr>
              <a:t>A fine anno scolastico, il dirigente comunicherà al Comune di Napoli e alla Procura l’esito degli scrutini finali (ammissione/non ammissione alla classe successiva) degli alunni già segnalati per inadempienza, aggiornando la piattaforma digitale.</a:t>
            </a:r>
            <a:endParaRPr lang="it-IT" dirty="0">
              <a:solidFill>
                <a:schemeClr val="accent5">
                  <a:lumMod val="75000"/>
                </a:schemeClr>
              </a:solidFill>
            </a:endParaRPr>
          </a:p>
        </p:txBody>
      </p:sp>
    </p:spTree>
    <p:extLst>
      <p:ext uri="{BB962C8B-B14F-4D97-AF65-F5344CB8AC3E}">
        <p14:creationId xmlns:p14="http://schemas.microsoft.com/office/powerpoint/2010/main" val="113304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857" y="365124"/>
            <a:ext cx="10515600" cy="1325563"/>
          </a:xfrm>
        </p:spPr>
        <p:txBody>
          <a:bodyPr/>
          <a:lstStyle/>
          <a:p>
            <a:pPr algn="ctr"/>
            <a:r>
              <a:rPr lang="it-IT" dirty="0" smtClean="0"/>
              <a:t>         </a:t>
            </a:r>
            <a:r>
              <a:rPr lang="it-IT" dirty="0" smtClean="0">
                <a:solidFill>
                  <a:schemeClr val="accent5">
                    <a:lumMod val="75000"/>
                  </a:schemeClr>
                </a:solidFill>
              </a:rPr>
              <a:t>Anagrafe </a:t>
            </a:r>
            <a:r>
              <a:rPr lang="it-IT" dirty="0">
                <a:solidFill>
                  <a:schemeClr val="accent5">
                    <a:lumMod val="75000"/>
                  </a:schemeClr>
                </a:solidFill>
              </a:rPr>
              <a:t>Nazionale degli </a:t>
            </a:r>
            <a:r>
              <a:rPr lang="it-IT" dirty="0" smtClean="0">
                <a:solidFill>
                  <a:schemeClr val="accent5">
                    <a:lumMod val="75000"/>
                  </a:schemeClr>
                </a:solidFill>
              </a:rPr>
              <a:t>Studenti </a:t>
            </a:r>
            <a:br>
              <a:rPr lang="it-IT" dirty="0" smtClean="0">
                <a:solidFill>
                  <a:schemeClr val="accent5">
                    <a:lumMod val="75000"/>
                  </a:schemeClr>
                </a:solidFill>
              </a:rPr>
            </a:br>
            <a:r>
              <a:rPr lang="it-IT" dirty="0" smtClean="0">
                <a:solidFill>
                  <a:schemeClr val="accent5">
                    <a:lumMod val="75000"/>
                  </a:schemeClr>
                </a:solidFill>
              </a:rPr>
              <a:t>Attività </a:t>
            </a:r>
            <a:r>
              <a:rPr lang="it-IT" dirty="0">
                <a:solidFill>
                  <a:schemeClr val="accent5">
                    <a:lumMod val="75000"/>
                  </a:schemeClr>
                </a:solidFill>
              </a:rPr>
              <a:t>di aggiornamento</a:t>
            </a:r>
          </a:p>
        </p:txBody>
      </p:sp>
      <p:sp>
        <p:nvSpPr>
          <p:cNvPr id="3" name="Segnaposto contenuto 2"/>
          <p:cNvSpPr>
            <a:spLocks noGrp="1"/>
          </p:cNvSpPr>
          <p:nvPr>
            <p:ph idx="1"/>
          </p:nvPr>
        </p:nvSpPr>
        <p:spPr/>
        <p:txBody>
          <a:bodyPr>
            <a:normAutofit lnSpcReduction="10000"/>
          </a:bodyPr>
          <a:lstStyle/>
          <a:p>
            <a:pPr marL="0" indent="0" algn="just">
              <a:buNone/>
            </a:pPr>
            <a:r>
              <a:rPr lang="it-IT" b="1" u="sng" dirty="0" smtClean="0">
                <a:solidFill>
                  <a:schemeClr val="accent5">
                    <a:lumMod val="75000"/>
                  </a:schemeClr>
                </a:solidFill>
              </a:rPr>
              <a:t>NOTA MI n. 3046/2022</a:t>
            </a:r>
          </a:p>
          <a:p>
            <a:pPr marL="0" indent="0" algn="just">
              <a:buNone/>
            </a:pPr>
            <a:r>
              <a:rPr lang="it-IT" dirty="0" smtClean="0">
                <a:solidFill>
                  <a:schemeClr val="accent5">
                    <a:lumMod val="75000"/>
                  </a:schemeClr>
                </a:solidFill>
              </a:rPr>
              <a:t>Le posizioni scolastiche in anagrafe devono essere mantenute aggiornate, registrando, tempestivamente, ogni evento (nuovi ingressi, trasferimenti, ritiri, abbandoni</a:t>
            </a:r>
            <a:r>
              <a:rPr lang="it-IT" dirty="0">
                <a:solidFill>
                  <a:schemeClr val="accent5">
                    <a:lumMod val="75000"/>
                  </a:schemeClr>
                </a:solidFill>
              </a:rPr>
              <a:t>).</a:t>
            </a:r>
          </a:p>
          <a:p>
            <a:pPr algn="just"/>
            <a:r>
              <a:rPr lang="it-IT" dirty="0" smtClean="0">
                <a:solidFill>
                  <a:schemeClr val="accent5">
                    <a:lumMod val="75000"/>
                  </a:schemeClr>
                </a:solidFill>
              </a:rPr>
              <a:t>Per tutti gli alunni presenti in “Alunni </a:t>
            </a:r>
            <a:r>
              <a:rPr lang="it-IT" dirty="0" err="1" smtClean="0">
                <a:solidFill>
                  <a:schemeClr val="accent5">
                    <a:lumMod val="75000"/>
                  </a:schemeClr>
                </a:solidFill>
              </a:rPr>
              <a:t>a.s.</a:t>
            </a:r>
            <a:r>
              <a:rPr lang="it-IT" dirty="0">
                <a:solidFill>
                  <a:schemeClr val="accent5">
                    <a:lumMod val="75000"/>
                  </a:schemeClr>
                </a:solidFill>
              </a:rPr>
              <a:t> </a:t>
            </a:r>
            <a:r>
              <a:rPr lang="it-IT" dirty="0" smtClean="0">
                <a:solidFill>
                  <a:schemeClr val="accent5">
                    <a:lumMod val="75000"/>
                  </a:schemeClr>
                </a:solidFill>
              </a:rPr>
              <a:t>precedente non collocati” deve essere indicata la motivazione della mancata presenza</a:t>
            </a:r>
            <a:r>
              <a:rPr lang="it-IT" dirty="0">
                <a:solidFill>
                  <a:schemeClr val="accent5">
                    <a:lumMod val="75000"/>
                  </a:schemeClr>
                </a:solidFill>
              </a:rPr>
              <a:t>.</a:t>
            </a:r>
          </a:p>
          <a:p>
            <a:pPr algn="just"/>
            <a:r>
              <a:rPr lang="it-IT" dirty="0" smtClean="0">
                <a:solidFill>
                  <a:schemeClr val="accent5">
                    <a:lumMod val="75000"/>
                  </a:schemeClr>
                </a:solidFill>
              </a:rPr>
              <a:t>Il DS è responsabile in ordine all'esattezza e all'aggiornamento dei dati comunicati all'Anagrafe (art. 2, c.5 del D.M. n. 692/2017) ed è, inoltre, tenuto a fornire i dati relativi agli studenti che si avvalgono dell'istruzione parentale, così come previsto dall’art. 2, c.2, del D.M. n. 692/2017.</a:t>
            </a:r>
            <a:endParaRPr lang="it-IT" dirty="0">
              <a:solidFill>
                <a:schemeClr val="accent5">
                  <a:lumMod val="75000"/>
                </a:schemeClr>
              </a:solidFill>
            </a:endParaRPr>
          </a:p>
        </p:txBody>
      </p:sp>
      <p:pic>
        <p:nvPicPr>
          <p:cNvPr id="4" name="Immagine 3" descr="Attività di aggiornamento dell'Anagrafe Nazionale degli Studenti. Anno  Scolastico 2022/2023 – Ufficio Scolastico Regionale per il Veneto"/>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4"/>
            <a:ext cx="2362200" cy="1325563"/>
          </a:xfrm>
          <a:prstGeom prst="rect">
            <a:avLst/>
          </a:prstGeom>
          <a:noFill/>
          <a:ln>
            <a:noFill/>
          </a:ln>
        </p:spPr>
      </p:pic>
    </p:spTree>
    <p:extLst>
      <p:ext uri="{BB962C8B-B14F-4D97-AF65-F5344CB8AC3E}">
        <p14:creationId xmlns:p14="http://schemas.microsoft.com/office/powerpoint/2010/main" val="295382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solidFill>
                  <a:schemeClr val="accent5">
                    <a:lumMod val="75000"/>
                  </a:schemeClr>
                </a:solidFill>
              </a:rPr>
              <a:t>USR </a:t>
            </a:r>
            <a:r>
              <a:rPr lang="it-IT" dirty="0">
                <a:solidFill>
                  <a:schemeClr val="accent5">
                    <a:lumMod val="75000"/>
                  </a:schemeClr>
                </a:solidFill>
              </a:rPr>
              <a:t>per la </a:t>
            </a:r>
            <a:r>
              <a:rPr lang="it-IT" dirty="0" smtClean="0">
                <a:solidFill>
                  <a:schemeClr val="accent5">
                    <a:lumMod val="75000"/>
                  </a:schemeClr>
                </a:solidFill>
              </a:rPr>
              <a:t>Campania</a:t>
            </a:r>
            <a:br>
              <a:rPr lang="it-IT" dirty="0" smtClean="0">
                <a:solidFill>
                  <a:schemeClr val="accent5">
                    <a:lumMod val="75000"/>
                  </a:schemeClr>
                </a:solidFill>
              </a:rPr>
            </a:br>
            <a:r>
              <a:rPr lang="it-IT" dirty="0" smtClean="0">
                <a:solidFill>
                  <a:schemeClr val="accent5">
                    <a:lumMod val="75000"/>
                  </a:schemeClr>
                </a:solidFill>
              </a:rPr>
              <a:t>Azioni </a:t>
            </a:r>
            <a:r>
              <a:rPr lang="it-IT" dirty="0">
                <a:solidFill>
                  <a:schemeClr val="accent5">
                    <a:lumMod val="75000"/>
                  </a:schemeClr>
                </a:solidFill>
              </a:rPr>
              <a:t>di supporto e di </a:t>
            </a:r>
            <a:r>
              <a:rPr lang="it-IT" dirty="0" smtClean="0">
                <a:solidFill>
                  <a:schemeClr val="accent5">
                    <a:lumMod val="75000"/>
                  </a:schemeClr>
                </a:solidFill>
              </a:rPr>
              <a:t>coordinamento</a:t>
            </a:r>
            <a:endParaRPr lang="it-IT" dirty="0">
              <a:solidFill>
                <a:schemeClr val="accent5">
                  <a:lumMod val="75000"/>
                </a:schemeClr>
              </a:solidFill>
            </a:endParaRPr>
          </a:p>
        </p:txBody>
      </p:sp>
      <p:pic>
        <p:nvPicPr>
          <p:cNvPr id="4" name="Segnaposto contenuto 3"/>
          <p:cNvPicPr>
            <a:picLocks noGrp="1" noChangeAspect="1"/>
          </p:cNvPicPr>
          <p:nvPr>
            <p:ph idx="1"/>
          </p:nvPr>
        </p:nvPicPr>
        <p:blipFill>
          <a:blip r:embed="rId2"/>
          <a:stretch>
            <a:fillRect/>
          </a:stretch>
        </p:blipFill>
        <p:spPr>
          <a:xfrm>
            <a:off x="1045029" y="3896857"/>
            <a:ext cx="1857600" cy="1852800"/>
          </a:xfrm>
          <a:prstGeom prst="rect">
            <a:avLst/>
          </a:prstGeom>
        </p:spPr>
      </p:pic>
      <p:sp>
        <p:nvSpPr>
          <p:cNvPr id="5" name="Rettangolo 4"/>
          <p:cNvSpPr/>
          <p:nvPr/>
        </p:nvSpPr>
        <p:spPr>
          <a:xfrm>
            <a:off x="1045029" y="1926772"/>
            <a:ext cx="9884228" cy="1384995"/>
          </a:xfrm>
          <a:prstGeom prst="rect">
            <a:avLst/>
          </a:prstGeom>
        </p:spPr>
        <p:txBody>
          <a:bodyPr wrap="square">
            <a:spAutoFit/>
          </a:bodyPr>
          <a:lstStyle/>
          <a:p>
            <a:pPr algn="just"/>
            <a:r>
              <a:rPr lang="it-IT" sz="2800" b="1" dirty="0" smtClean="0">
                <a:solidFill>
                  <a:schemeClr val="accent5">
                    <a:lumMod val="75000"/>
                  </a:schemeClr>
                </a:solidFill>
                <a:latin typeface="+mj-lt"/>
              </a:rPr>
              <a:t>L’USR supporterà le II. SS. nei percorsi e nelle azioni messe in campo in coerenza con i Protocolli predisposti nell’ambito della propria autonomia</a:t>
            </a:r>
            <a:r>
              <a:rPr lang="it-IT" sz="2800" b="1" dirty="0">
                <a:solidFill>
                  <a:schemeClr val="accent5">
                    <a:lumMod val="75000"/>
                  </a:schemeClr>
                </a:solidFill>
                <a:latin typeface="+mj-lt"/>
              </a:rPr>
              <a:t>.</a:t>
            </a:r>
          </a:p>
        </p:txBody>
      </p:sp>
      <p:sp>
        <p:nvSpPr>
          <p:cNvPr id="6" name="Rettangolo 5"/>
          <p:cNvSpPr/>
          <p:nvPr/>
        </p:nvSpPr>
        <p:spPr>
          <a:xfrm>
            <a:off x="4626429" y="3896857"/>
            <a:ext cx="6727371" cy="1384995"/>
          </a:xfrm>
          <a:prstGeom prst="rect">
            <a:avLst/>
          </a:prstGeom>
        </p:spPr>
        <p:txBody>
          <a:bodyPr wrap="square">
            <a:spAutoFit/>
          </a:bodyPr>
          <a:lstStyle/>
          <a:p>
            <a:pPr algn="just"/>
            <a:r>
              <a:rPr lang="it-IT" sz="2800" b="1" u="sng" dirty="0">
                <a:solidFill>
                  <a:schemeClr val="accent5">
                    <a:lumMod val="75000"/>
                  </a:schemeClr>
                </a:solidFill>
                <a:latin typeface="+mj-lt"/>
              </a:rPr>
              <a:t>Contatti</a:t>
            </a:r>
          </a:p>
          <a:p>
            <a:pPr algn="just"/>
            <a:r>
              <a:rPr lang="it-IT" sz="2800" b="1" dirty="0" err="1">
                <a:solidFill>
                  <a:schemeClr val="accent5">
                    <a:lumMod val="75000"/>
                  </a:schemeClr>
                </a:solidFill>
                <a:latin typeface="+mj-lt"/>
              </a:rPr>
              <a:t>GruppodispersioneUSRperlaCampania</a:t>
            </a:r>
            <a:endParaRPr lang="it-IT" sz="2800" b="1" dirty="0">
              <a:solidFill>
                <a:schemeClr val="accent5">
                  <a:lumMod val="75000"/>
                </a:schemeClr>
              </a:solidFill>
              <a:latin typeface="+mj-lt"/>
            </a:endParaRPr>
          </a:p>
          <a:p>
            <a:pPr algn="just"/>
            <a:r>
              <a:rPr lang="it-IT" sz="2800" b="1" dirty="0">
                <a:solidFill>
                  <a:schemeClr val="accent5">
                    <a:lumMod val="75000"/>
                  </a:schemeClr>
                </a:solidFill>
                <a:latin typeface="+mj-lt"/>
              </a:rPr>
              <a:t>dispersione.campania@gmail.com</a:t>
            </a:r>
          </a:p>
        </p:txBody>
      </p:sp>
    </p:spTree>
    <p:extLst>
      <p:ext uri="{BB962C8B-B14F-4D97-AF65-F5344CB8AC3E}">
        <p14:creationId xmlns:p14="http://schemas.microsoft.com/office/powerpoint/2010/main" val="316659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opri quali sono le 10 priorità dell'Ue – Europ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148" y="643319"/>
            <a:ext cx="967740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3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genda 2030 - C.A.D.F. spa"/>
          <p:cNvPicPr/>
          <p:nvPr/>
        </p:nvPicPr>
        <p:blipFill>
          <a:blip r:embed="rId2">
            <a:extLst>
              <a:ext uri="{28A0092B-C50C-407E-A947-70E740481C1C}">
                <a14:useLocalDpi xmlns:a14="http://schemas.microsoft.com/office/drawing/2010/main" val="0"/>
              </a:ext>
            </a:extLst>
          </a:blip>
          <a:srcRect/>
          <a:stretch>
            <a:fillRect/>
          </a:stretch>
        </p:blipFill>
        <p:spPr bwMode="auto">
          <a:xfrm>
            <a:off x="1446835" y="706056"/>
            <a:ext cx="9225021" cy="5185458"/>
          </a:xfrm>
          <a:prstGeom prst="rect">
            <a:avLst/>
          </a:prstGeom>
          <a:noFill/>
          <a:ln>
            <a:noFill/>
          </a:ln>
        </p:spPr>
      </p:pic>
    </p:spTree>
    <p:extLst>
      <p:ext uri="{BB962C8B-B14F-4D97-AF65-F5344CB8AC3E}">
        <p14:creationId xmlns:p14="http://schemas.microsoft.com/office/powerpoint/2010/main" val="89337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CONTESTO DI RIFERIMENTO</a:t>
            </a:r>
            <a:endParaRPr lang="it-IT" b="1" dirty="0"/>
          </a:p>
        </p:txBody>
      </p:sp>
      <p:sp>
        <p:nvSpPr>
          <p:cNvPr id="3" name="Segnaposto contenuto 2"/>
          <p:cNvSpPr>
            <a:spLocks noGrp="1"/>
          </p:cNvSpPr>
          <p:nvPr>
            <p:ph idx="1"/>
          </p:nvPr>
        </p:nvSpPr>
        <p:spPr>
          <a:xfrm>
            <a:off x="838200" y="2241598"/>
            <a:ext cx="10515600" cy="4147627"/>
          </a:xfrm>
        </p:spPr>
        <p:txBody>
          <a:bodyPr>
            <a:noAutofit/>
          </a:bodyPr>
          <a:lstStyle/>
          <a:p>
            <a:pPr marL="0" indent="0" algn="just">
              <a:lnSpc>
                <a:spcPct val="150000"/>
              </a:lnSpc>
              <a:spcBef>
                <a:spcPts val="0"/>
              </a:spcBef>
              <a:buNone/>
            </a:pPr>
            <a:r>
              <a:rPr lang="it-IT" dirty="0" smtClean="0"/>
              <a:t>UNO DEI BENCHMARK DELLA STRATEGIA EUROPA 2020 E’ L’ABBANDONO SCOLASTICO PRECOCE, DENOMINATO A LIVELLO INTERNAZIONALE ESL (</a:t>
            </a:r>
            <a:r>
              <a:rPr lang="it-IT" dirty="0" err="1"/>
              <a:t>E</a:t>
            </a:r>
            <a:r>
              <a:rPr lang="it-IT" dirty="0" err="1" smtClean="0"/>
              <a:t>arly</a:t>
            </a:r>
            <a:r>
              <a:rPr lang="it-IT" dirty="0" smtClean="0"/>
              <a:t> </a:t>
            </a:r>
            <a:r>
              <a:rPr lang="it-IT" dirty="0"/>
              <a:t>S</a:t>
            </a:r>
            <a:r>
              <a:rPr lang="it-IT" dirty="0" smtClean="0"/>
              <a:t>chool </a:t>
            </a:r>
            <a:r>
              <a:rPr lang="it-IT" dirty="0" err="1"/>
              <a:t>L</a:t>
            </a:r>
            <a:r>
              <a:rPr lang="it-IT" dirty="0" err="1" smtClean="0"/>
              <a:t>eavers</a:t>
            </a:r>
            <a:r>
              <a:rPr lang="it-IT" dirty="0" smtClean="0"/>
              <a:t>) OPPURE ELET (</a:t>
            </a:r>
            <a:r>
              <a:rPr lang="it-IT" dirty="0" err="1"/>
              <a:t>E</a:t>
            </a:r>
            <a:r>
              <a:rPr lang="it-IT" dirty="0" err="1" smtClean="0"/>
              <a:t>arly</a:t>
            </a:r>
            <a:r>
              <a:rPr lang="it-IT" dirty="0" smtClean="0"/>
              <a:t> </a:t>
            </a:r>
            <a:r>
              <a:rPr lang="it-IT" dirty="0" err="1"/>
              <a:t>L</a:t>
            </a:r>
            <a:r>
              <a:rPr lang="it-IT" dirty="0" err="1" smtClean="0"/>
              <a:t>eavers</a:t>
            </a:r>
            <a:r>
              <a:rPr lang="it-IT" dirty="0" smtClean="0"/>
              <a:t> from </a:t>
            </a:r>
            <a:r>
              <a:rPr lang="it-IT" dirty="0" err="1"/>
              <a:t>E</a:t>
            </a:r>
            <a:r>
              <a:rPr lang="it-IT" dirty="0" err="1" smtClean="0"/>
              <a:t>ducation</a:t>
            </a:r>
            <a:r>
              <a:rPr lang="it-IT" dirty="0" smtClean="0"/>
              <a:t> </a:t>
            </a:r>
            <a:r>
              <a:rPr lang="it-IT" dirty="0"/>
              <a:t>T</a:t>
            </a:r>
            <a:r>
              <a:rPr lang="it-IT" dirty="0" smtClean="0"/>
              <a:t>raining) CON UN TARGET FISSATO AL 10%, POI RIDOTTO AL 9%, DA RAGGIUNGERE ENTRO IL 2030. </a:t>
            </a:r>
          </a:p>
        </p:txBody>
      </p:sp>
      <p:sp>
        <p:nvSpPr>
          <p:cNvPr id="4" name="Rectangle 6"/>
          <p:cNvSpPr>
            <a:spLocks noChangeArrowheads="1"/>
          </p:cNvSpPr>
          <p:nvPr/>
        </p:nvSpPr>
        <p:spPr bwMode="auto">
          <a:xfrm>
            <a:off x="-270934" y="147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 name="Immagine 9" descr="Il contesto di riferimento - ConsultaleDonne"/>
          <p:cNvPicPr/>
          <p:nvPr/>
        </p:nvPicPr>
        <p:blipFill>
          <a:blip r:embed="rId2">
            <a:extLst>
              <a:ext uri="{28A0092B-C50C-407E-A947-70E740481C1C}">
                <a14:useLocalDpi xmlns:a14="http://schemas.microsoft.com/office/drawing/2010/main" val="0"/>
              </a:ext>
            </a:extLst>
          </a:blip>
          <a:srcRect/>
          <a:stretch>
            <a:fillRect/>
          </a:stretch>
        </p:blipFill>
        <p:spPr bwMode="auto">
          <a:xfrm>
            <a:off x="1065484" y="321310"/>
            <a:ext cx="1529670" cy="1369378"/>
          </a:xfrm>
          <a:prstGeom prst="rect">
            <a:avLst/>
          </a:prstGeom>
          <a:noFill/>
          <a:ln>
            <a:noFill/>
          </a:ln>
        </p:spPr>
      </p:pic>
    </p:spTree>
    <p:extLst>
      <p:ext uri="{BB962C8B-B14F-4D97-AF65-F5344CB8AC3E}">
        <p14:creationId xmlns:p14="http://schemas.microsoft.com/office/powerpoint/2010/main" val="204786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2800" b="1" dirty="0" smtClean="0">
                <a:solidFill>
                  <a:schemeClr val="accent5">
                    <a:lumMod val="75000"/>
                  </a:schemeClr>
                </a:solidFill>
              </a:rPr>
              <a:t>Abbandono scolastico: l’Italia è tra i Paesi impegnati nel contrastarlo: nuovo rapporto </a:t>
            </a:r>
            <a:r>
              <a:rPr lang="it-IT" sz="2800" b="1" dirty="0" err="1" smtClean="0">
                <a:solidFill>
                  <a:schemeClr val="accent5">
                    <a:lumMod val="75000"/>
                  </a:schemeClr>
                </a:solidFill>
              </a:rPr>
              <a:t>Eurydice</a:t>
            </a:r>
            <a:r>
              <a:rPr lang="it-IT" sz="2800" b="1" dirty="0" smtClean="0">
                <a:solidFill>
                  <a:schemeClr val="accent5">
                    <a:lumMod val="75000"/>
                  </a:schemeClr>
                </a:solidFill>
              </a:rPr>
              <a:t> – Notizie della scuola 2020/21</a:t>
            </a:r>
            <a:endParaRPr lang="it-IT" sz="2800" b="1" dirty="0">
              <a:solidFill>
                <a:schemeClr val="accent5">
                  <a:lumMod val="75000"/>
                </a:schemeClr>
              </a:solidFill>
            </a:endParaRPr>
          </a:p>
        </p:txBody>
      </p:sp>
      <p:pic>
        <p:nvPicPr>
          <p:cNvPr id="4" name="Segnaposto contenuto 3" descr="Abbandono scolastico, Italia tra i Paesi impegnati nel contrastarlo: nuovo  rapporto Eurydice - Notizie Scuol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549" y="1825625"/>
            <a:ext cx="6760902" cy="4351338"/>
          </a:xfrm>
          <a:prstGeom prst="rect">
            <a:avLst/>
          </a:prstGeom>
          <a:noFill/>
          <a:ln>
            <a:noFill/>
          </a:ln>
        </p:spPr>
      </p:pic>
    </p:spTree>
    <p:extLst>
      <p:ext uri="{BB962C8B-B14F-4D97-AF65-F5344CB8AC3E}">
        <p14:creationId xmlns:p14="http://schemas.microsoft.com/office/powerpoint/2010/main" val="157106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952" y="520861"/>
            <a:ext cx="10440364" cy="5078313"/>
          </a:xfrm>
          <a:prstGeom prst="rect">
            <a:avLst/>
          </a:prstGeom>
        </p:spPr>
        <p:txBody>
          <a:bodyPr wrap="square">
            <a:spAutoFit/>
          </a:bodyPr>
          <a:lstStyle/>
          <a:p>
            <a:pPr algn="just"/>
            <a:endParaRPr lang="it-IT" sz="3600" dirty="0" smtClean="0">
              <a:solidFill>
                <a:srgbClr val="44536A"/>
              </a:solidFill>
              <a:latin typeface="Abadi"/>
            </a:endParaRPr>
          </a:p>
          <a:p>
            <a:pPr algn="just"/>
            <a:r>
              <a:rPr lang="it-IT" sz="3600" dirty="0" smtClean="0">
                <a:solidFill>
                  <a:srgbClr val="44536A"/>
                </a:solidFill>
                <a:latin typeface="Abadi"/>
              </a:rPr>
              <a:t>L’abbandono scolastico precoce ha conseguenze sulla formazione di quella parte della popolazione minorile giovanile costituita dai NEET (</a:t>
            </a:r>
            <a:r>
              <a:rPr lang="it-IT" sz="3600" dirty="0" err="1" smtClean="0">
                <a:solidFill>
                  <a:srgbClr val="44536A"/>
                </a:solidFill>
                <a:latin typeface="Abadi"/>
              </a:rPr>
              <a:t>Not</a:t>
            </a:r>
            <a:r>
              <a:rPr lang="it-IT" sz="3600" dirty="0" smtClean="0">
                <a:solidFill>
                  <a:srgbClr val="44536A"/>
                </a:solidFill>
                <a:latin typeface="Abadi"/>
              </a:rPr>
              <a:t> </a:t>
            </a:r>
            <a:r>
              <a:rPr lang="it-IT" sz="3600" dirty="0" err="1" smtClean="0">
                <a:solidFill>
                  <a:srgbClr val="44536A"/>
                </a:solidFill>
                <a:latin typeface="Abadi"/>
              </a:rPr>
              <a:t>ineducation</a:t>
            </a:r>
            <a:r>
              <a:rPr lang="it-IT" sz="3600" dirty="0" smtClean="0">
                <a:solidFill>
                  <a:srgbClr val="44536A"/>
                </a:solidFill>
                <a:latin typeface="Abadi"/>
              </a:rPr>
              <a:t>, </a:t>
            </a:r>
            <a:r>
              <a:rPr lang="it-IT" sz="3600" dirty="0" err="1" smtClean="0">
                <a:solidFill>
                  <a:srgbClr val="44536A"/>
                </a:solidFill>
                <a:latin typeface="Abadi"/>
              </a:rPr>
              <a:t>employment</a:t>
            </a:r>
            <a:r>
              <a:rPr lang="it-IT" sz="3600" dirty="0" smtClean="0">
                <a:solidFill>
                  <a:srgbClr val="44536A"/>
                </a:solidFill>
                <a:latin typeface="Abadi"/>
              </a:rPr>
              <a:t> or training), fenomeno che nel ns Paese, in particolare al  Sud, presenta percentuali tra le più alte dell’Unione Europea. </a:t>
            </a:r>
          </a:p>
          <a:p>
            <a:pPr algn="just"/>
            <a:endParaRPr lang="it-IT" sz="3600" dirty="0">
              <a:solidFill>
                <a:srgbClr val="44536A"/>
              </a:solidFill>
              <a:latin typeface="Abadi"/>
            </a:endParaRPr>
          </a:p>
          <a:p>
            <a:pPr algn="just"/>
            <a:endParaRPr lang="it-IT" sz="3600" dirty="0"/>
          </a:p>
        </p:txBody>
      </p:sp>
    </p:spTree>
    <p:extLst>
      <p:ext uri="{BB962C8B-B14F-4D97-AF65-F5344CB8AC3E}">
        <p14:creationId xmlns:p14="http://schemas.microsoft.com/office/powerpoint/2010/main" val="127064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 perdita della speranza: i NEET, tra incuria istituzionale e pandemia -  Laboratorio Fut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29" y="426356"/>
            <a:ext cx="9568542" cy="604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9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l fenomeno dell'abbandono scolastico in Italia"/>
          <p:cNvPicPr/>
          <p:nvPr/>
        </p:nvPicPr>
        <p:blipFill>
          <a:blip r:embed="rId2">
            <a:extLst>
              <a:ext uri="{28A0092B-C50C-407E-A947-70E740481C1C}">
                <a14:useLocalDpi xmlns:a14="http://schemas.microsoft.com/office/drawing/2010/main" val="0"/>
              </a:ext>
            </a:extLst>
          </a:blip>
          <a:srcRect/>
          <a:stretch>
            <a:fillRect/>
          </a:stretch>
        </p:blipFill>
        <p:spPr bwMode="auto">
          <a:xfrm>
            <a:off x="1307939" y="555585"/>
            <a:ext cx="9352345" cy="5497974"/>
          </a:xfrm>
          <a:prstGeom prst="rect">
            <a:avLst/>
          </a:prstGeom>
          <a:noFill/>
          <a:ln>
            <a:noFill/>
          </a:ln>
        </p:spPr>
      </p:pic>
    </p:spTree>
    <p:extLst>
      <p:ext uri="{BB962C8B-B14F-4D97-AF65-F5344CB8AC3E}">
        <p14:creationId xmlns:p14="http://schemas.microsoft.com/office/powerpoint/2010/main" val="7307367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1284</Words>
  <Application>Microsoft Office PowerPoint</Application>
  <PresentationFormat>Widescreen</PresentationFormat>
  <Paragraphs>116</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Abadi</vt: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CONTESTO DI RIFERIMENTO</vt:lpstr>
      <vt:lpstr>Abbandono scolastico: l’Italia è tra i Paesi impegnati nel contrastarlo: nuovo rapporto Eurydice – Notizie della scuola 2020/21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 cos’è la dispersione?           Come si contrasta?</vt:lpstr>
      <vt:lpstr>L’integrazione di ruoli e competenze</vt:lpstr>
      <vt:lpstr>La sinergia e la collaborazione inter istituzionale:   integrazione tra scuola ed extra scuola</vt:lpstr>
      <vt:lpstr> Prima della segnalazione  </vt:lpstr>
      <vt:lpstr>Presentazione standard di PowerPoint</vt:lpstr>
      <vt:lpstr>Modelli operativi  per le azioni di contrasto all’abbandono scolastico</vt:lpstr>
      <vt:lpstr>D.M. 170 del 24.06.2022 Criteri riparto risorse per azioni di prevenzione e contrasto della dispersione</vt:lpstr>
      <vt:lpstr> PROCEDURA UNICA DI SEGNALAZIONE</vt:lpstr>
      <vt:lpstr>I FASE: LA SEGNALAZIONE DELLA SCUOLA</vt:lpstr>
      <vt:lpstr>II E III FASE</vt:lpstr>
      <vt:lpstr>         Anagrafe Nazionale degli Studenti  Attività di aggiornamento</vt:lpstr>
      <vt:lpstr>USR per la Campania Azioni di supporto e di coordinamento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contrasto alla dispersione scolastica Indicazioni sulle modalità di segnalazione degli alunni inadempienti all’obbligo di istruzione</dc:title>
  <dc:creator>Utente</dc:creator>
  <cp:lastModifiedBy>PC_SEGRETERIA1</cp:lastModifiedBy>
  <cp:revision>45</cp:revision>
  <dcterms:created xsi:type="dcterms:W3CDTF">2022-11-15T08:57:44Z</dcterms:created>
  <dcterms:modified xsi:type="dcterms:W3CDTF">2022-11-23T08:24:07Z</dcterms:modified>
</cp:coreProperties>
</file>